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handoutMasterIdLst>
    <p:handoutMasterId r:id="rId50"/>
  </p:handoutMasterIdLst>
  <p:sldIdLst>
    <p:sldId id="256" r:id="rId2"/>
    <p:sldId id="299" r:id="rId3"/>
    <p:sldId id="271" r:id="rId4"/>
    <p:sldId id="269" r:id="rId5"/>
    <p:sldId id="259" r:id="rId6"/>
    <p:sldId id="258" r:id="rId7"/>
    <p:sldId id="287" r:id="rId8"/>
    <p:sldId id="277" r:id="rId9"/>
    <p:sldId id="278" r:id="rId10"/>
    <p:sldId id="279" r:id="rId11"/>
    <p:sldId id="280" r:id="rId12"/>
    <p:sldId id="281" r:id="rId13"/>
    <p:sldId id="282" r:id="rId14"/>
    <p:sldId id="283" r:id="rId15"/>
    <p:sldId id="284" r:id="rId16"/>
    <p:sldId id="285" r:id="rId17"/>
    <p:sldId id="286" r:id="rId18"/>
    <p:sldId id="288" r:id="rId19"/>
    <p:sldId id="272" r:id="rId20"/>
    <p:sldId id="261" r:id="rId21"/>
    <p:sldId id="262" r:id="rId22"/>
    <p:sldId id="257" r:id="rId23"/>
    <p:sldId id="273" r:id="rId24"/>
    <p:sldId id="274" r:id="rId25"/>
    <p:sldId id="275" r:id="rId26"/>
    <p:sldId id="300" r:id="rId27"/>
    <p:sldId id="302" r:id="rId28"/>
    <p:sldId id="303" r:id="rId29"/>
    <p:sldId id="304" r:id="rId30"/>
    <p:sldId id="301" r:id="rId31"/>
    <p:sldId id="295" r:id="rId32"/>
    <p:sldId id="260" r:id="rId33"/>
    <p:sldId id="266" r:id="rId34"/>
    <p:sldId id="263" r:id="rId35"/>
    <p:sldId id="264" r:id="rId36"/>
    <p:sldId id="265" r:id="rId37"/>
    <p:sldId id="267" r:id="rId38"/>
    <p:sldId id="294" r:id="rId39"/>
    <p:sldId id="268" r:id="rId40"/>
    <p:sldId id="289" r:id="rId41"/>
    <p:sldId id="291" r:id="rId42"/>
    <p:sldId id="292" r:id="rId43"/>
    <p:sldId id="293" r:id="rId44"/>
    <p:sldId id="297" r:id="rId45"/>
    <p:sldId id="290" r:id="rId46"/>
    <p:sldId id="298" r:id="rId47"/>
    <p:sldId id="305" r:id="rId48"/>
    <p:sldId id="296" r:id="rId49"/>
  </p:sldIdLst>
  <p:sldSz cx="9144000" cy="6858000" type="screen4x3"/>
  <p:notesSz cx="7302500" cy="95885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6" d="100"/>
          <a:sy n="46" d="100"/>
        </p:scale>
        <p:origin x="-121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164417" cy="479425"/>
          </a:xfrm>
          <a:prstGeom prst="rect">
            <a:avLst/>
          </a:prstGeom>
        </p:spPr>
        <p:txBody>
          <a:bodyPr vert="horz" lIns="96515" tIns="48257" rIns="96515" bIns="48257" rtlCol="0"/>
          <a:lstStyle>
            <a:lvl1pPr algn="l">
              <a:defRPr sz="1300"/>
            </a:lvl1pPr>
          </a:lstStyle>
          <a:p>
            <a:endParaRPr lang="es-MX"/>
          </a:p>
        </p:txBody>
      </p:sp>
      <p:sp>
        <p:nvSpPr>
          <p:cNvPr id="3" name="2 Marcador de fecha"/>
          <p:cNvSpPr>
            <a:spLocks noGrp="1"/>
          </p:cNvSpPr>
          <p:nvPr>
            <p:ph type="dt" sz="quarter" idx="1"/>
          </p:nvPr>
        </p:nvSpPr>
        <p:spPr>
          <a:xfrm>
            <a:off x="4136393" y="0"/>
            <a:ext cx="3164417" cy="479425"/>
          </a:xfrm>
          <a:prstGeom prst="rect">
            <a:avLst/>
          </a:prstGeom>
        </p:spPr>
        <p:txBody>
          <a:bodyPr vert="horz" lIns="96515" tIns="48257" rIns="96515" bIns="48257" rtlCol="0"/>
          <a:lstStyle>
            <a:lvl1pPr algn="r">
              <a:defRPr sz="1300"/>
            </a:lvl1pPr>
          </a:lstStyle>
          <a:p>
            <a:fld id="{A05B0849-AABF-40D8-B2F3-D4FBE37C6463}" type="datetimeFigureOut">
              <a:rPr lang="es-MX" smtClean="0"/>
              <a:pPr/>
              <a:t>03/06/2012</a:t>
            </a:fld>
            <a:endParaRPr lang="es-MX"/>
          </a:p>
        </p:txBody>
      </p:sp>
      <p:sp>
        <p:nvSpPr>
          <p:cNvPr id="4" name="3 Marcador de pie de página"/>
          <p:cNvSpPr>
            <a:spLocks noGrp="1"/>
          </p:cNvSpPr>
          <p:nvPr>
            <p:ph type="ftr" sz="quarter" idx="2"/>
          </p:nvPr>
        </p:nvSpPr>
        <p:spPr>
          <a:xfrm>
            <a:off x="0" y="9107411"/>
            <a:ext cx="3164417" cy="479425"/>
          </a:xfrm>
          <a:prstGeom prst="rect">
            <a:avLst/>
          </a:prstGeom>
        </p:spPr>
        <p:txBody>
          <a:bodyPr vert="horz" lIns="96515" tIns="48257" rIns="96515" bIns="48257" rtlCol="0" anchor="b"/>
          <a:lstStyle>
            <a:lvl1pPr algn="l">
              <a:defRPr sz="1300"/>
            </a:lvl1pPr>
          </a:lstStyle>
          <a:p>
            <a:endParaRPr lang="es-MX"/>
          </a:p>
        </p:txBody>
      </p:sp>
      <p:sp>
        <p:nvSpPr>
          <p:cNvPr id="5" name="4 Marcador de número de diapositiva"/>
          <p:cNvSpPr>
            <a:spLocks noGrp="1"/>
          </p:cNvSpPr>
          <p:nvPr>
            <p:ph type="sldNum" sz="quarter" idx="3"/>
          </p:nvPr>
        </p:nvSpPr>
        <p:spPr>
          <a:xfrm>
            <a:off x="4136393" y="9107411"/>
            <a:ext cx="3164417" cy="479425"/>
          </a:xfrm>
          <a:prstGeom prst="rect">
            <a:avLst/>
          </a:prstGeom>
        </p:spPr>
        <p:txBody>
          <a:bodyPr vert="horz" lIns="96515" tIns="48257" rIns="96515" bIns="48257" rtlCol="0" anchor="b"/>
          <a:lstStyle>
            <a:lvl1pPr algn="r">
              <a:defRPr sz="1300"/>
            </a:lvl1pPr>
          </a:lstStyle>
          <a:p>
            <a:fld id="{BE78CFEE-AFD1-459A-A2BA-4067C4C97BD0}" type="slidenum">
              <a:rPr lang="es-MX" smtClean="0"/>
              <a:pPr/>
              <a:t>‹Nº›</a:t>
            </a:fld>
            <a:endParaRPr lang="es-MX"/>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4" name="13 Título"/>
          <p:cNvSpPr>
            <a:spLocks noGrp="1"/>
          </p:cNvSpPr>
          <p:nvPr>
            <p:ph type="ctrTitle"/>
          </p:nvPr>
        </p:nvSpPr>
        <p:spPr>
          <a:xfrm>
            <a:off x="1432560" y="359898"/>
            <a:ext cx="7406640" cy="1472184"/>
          </a:xfrm>
        </p:spPr>
        <p:txBody>
          <a:bodyPr anchor="b"/>
          <a:lstStyle>
            <a:lvl1pPr algn="l">
              <a:defRPr/>
            </a:lvl1pPr>
            <a:extLst/>
          </a:lstStyle>
          <a:p>
            <a:r>
              <a:rPr kumimoji="0" lang="es-ES" smtClean="0"/>
              <a:t>Haga clic para modificar el estilo de título del patrón</a:t>
            </a:r>
            <a:endParaRPr kumimoji="0" lang="en-US"/>
          </a:p>
        </p:txBody>
      </p:sp>
      <p:sp>
        <p:nvSpPr>
          <p:cNvPr id="22" name="21 Subtítulo"/>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7" name="6 Marcador de fecha"/>
          <p:cNvSpPr>
            <a:spLocks noGrp="1"/>
          </p:cNvSpPr>
          <p:nvPr>
            <p:ph type="dt" sz="half" idx="10"/>
          </p:nvPr>
        </p:nvSpPr>
        <p:spPr/>
        <p:txBody>
          <a:bodyPr/>
          <a:lstStyle>
            <a:extLst/>
          </a:lstStyle>
          <a:p>
            <a:fld id="{2C3E0A28-25E7-4A79-A50E-4AC4C686D2D5}" type="datetimeFigureOut">
              <a:rPr lang="es-MX" smtClean="0"/>
              <a:pPr/>
              <a:t>03/06/2012</a:t>
            </a:fld>
            <a:endParaRPr lang="es-MX"/>
          </a:p>
        </p:txBody>
      </p:sp>
      <p:sp>
        <p:nvSpPr>
          <p:cNvPr id="20" name="19 Marcador de pie de página"/>
          <p:cNvSpPr>
            <a:spLocks noGrp="1"/>
          </p:cNvSpPr>
          <p:nvPr>
            <p:ph type="ftr" sz="quarter" idx="11"/>
          </p:nvPr>
        </p:nvSpPr>
        <p:spPr/>
        <p:txBody>
          <a:bodyPr/>
          <a:lstStyle>
            <a:extLst/>
          </a:lstStyle>
          <a:p>
            <a:endParaRPr lang="es-MX"/>
          </a:p>
        </p:txBody>
      </p:sp>
      <p:sp>
        <p:nvSpPr>
          <p:cNvPr id="10" name="9 Marcador de número de diapositiva"/>
          <p:cNvSpPr>
            <a:spLocks noGrp="1"/>
          </p:cNvSpPr>
          <p:nvPr>
            <p:ph type="sldNum" sz="quarter" idx="12"/>
          </p:nvPr>
        </p:nvSpPr>
        <p:spPr/>
        <p:txBody>
          <a:bodyPr/>
          <a:lstStyle>
            <a:extLst/>
          </a:lstStyle>
          <a:p>
            <a:fld id="{0BBE8473-E3CB-407B-83A3-37A3B8F1E988}" type="slidenum">
              <a:rPr lang="es-MX" smtClean="0"/>
              <a:pPr/>
              <a:t>‹Nº›</a:t>
            </a:fld>
            <a:endParaRPr lang="es-MX"/>
          </a:p>
        </p:txBody>
      </p:sp>
      <p:sp>
        <p:nvSpPr>
          <p:cNvPr id="8" name="7 Elipse"/>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C3E0A28-25E7-4A79-A50E-4AC4C686D2D5}" type="datetimeFigureOut">
              <a:rPr lang="es-MX" smtClean="0"/>
              <a:pPr/>
              <a:t>03/06/2012</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0BBE8473-E3CB-407B-83A3-37A3B8F1E98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274639"/>
            <a:ext cx="1828800" cy="5851525"/>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1143000" y="274640"/>
            <a:ext cx="55626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C3E0A28-25E7-4A79-A50E-4AC4C686D2D5}" type="datetimeFigureOut">
              <a:rPr lang="es-MX" smtClean="0"/>
              <a:pPr/>
              <a:t>03/06/2012</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0BBE8473-E3CB-407B-83A3-37A3B8F1E98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C3E0A28-25E7-4A79-A50E-4AC4C686D2D5}" type="datetimeFigureOut">
              <a:rPr lang="es-MX" smtClean="0"/>
              <a:pPr/>
              <a:t>03/06/2012</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0BBE8473-E3CB-407B-83A3-37A3B8F1E98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Rectángulo"/>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2C3E0A28-25E7-4A79-A50E-4AC4C686D2D5}" type="datetimeFigureOut">
              <a:rPr lang="es-MX" smtClean="0"/>
              <a:pPr/>
              <a:t>03/06/2012</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0BBE8473-E3CB-407B-83A3-37A3B8F1E988}" type="slidenum">
              <a:rPr lang="es-MX" smtClean="0"/>
              <a:pPr/>
              <a:t>‹Nº›</a:t>
            </a:fld>
            <a:endParaRPr lang="es-MX"/>
          </a:p>
        </p:txBody>
      </p:sp>
      <p:sp>
        <p:nvSpPr>
          <p:cNvPr id="10" name="9 Rectángulo"/>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2C3E0A28-25E7-4A79-A50E-4AC4C686D2D5}" type="datetimeFigureOut">
              <a:rPr lang="es-MX" smtClean="0"/>
              <a:pPr/>
              <a:t>03/06/2012</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0BBE8473-E3CB-407B-83A3-37A3B8F1E98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2C3E0A28-25E7-4A79-A50E-4AC4C686D2D5}" type="datetimeFigureOut">
              <a:rPr lang="es-MX" smtClean="0"/>
              <a:pPr/>
              <a:t>03/06/2012</a:t>
            </a:fld>
            <a:endParaRPr lang="es-MX"/>
          </a:p>
        </p:txBody>
      </p:sp>
      <p:sp>
        <p:nvSpPr>
          <p:cNvPr id="8" name="7 Marcador de pie de página"/>
          <p:cNvSpPr>
            <a:spLocks noGrp="1"/>
          </p:cNvSpPr>
          <p:nvPr>
            <p:ph type="ftr" sz="quarter" idx="11"/>
          </p:nvPr>
        </p:nvSpPr>
        <p:spPr/>
        <p:txBody>
          <a:bodyPr/>
          <a:lstStyle>
            <a:extLst/>
          </a:lstStyle>
          <a:p>
            <a:endParaRPr lang="es-MX"/>
          </a:p>
        </p:txBody>
      </p:sp>
      <p:sp>
        <p:nvSpPr>
          <p:cNvPr id="9" name="8 Marcador de número de diapositiva"/>
          <p:cNvSpPr>
            <a:spLocks noGrp="1"/>
          </p:cNvSpPr>
          <p:nvPr>
            <p:ph type="sldNum" sz="quarter" idx="12"/>
          </p:nvPr>
        </p:nvSpPr>
        <p:spPr/>
        <p:txBody>
          <a:bodyPr/>
          <a:lstStyle>
            <a:extLst/>
          </a:lstStyle>
          <a:p>
            <a:fld id="{0BBE8473-E3CB-407B-83A3-37A3B8F1E98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nchor="ct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2C3E0A28-25E7-4A79-A50E-4AC4C686D2D5}" type="datetimeFigureOut">
              <a:rPr lang="es-MX" smtClean="0"/>
              <a:pPr/>
              <a:t>03/06/2012</a:t>
            </a:fld>
            <a:endParaRPr lang="es-MX"/>
          </a:p>
        </p:txBody>
      </p:sp>
      <p:sp>
        <p:nvSpPr>
          <p:cNvPr id="4" name="3 Marcador de pie de página"/>
          <p:cNvSpPr>
            <a:spLocks noGrp="1"/>
          </p:cNvSpPr>
          <p:nvPr>
            <p:ph type="ftr" sz="quarter" idx="11"/>
          </p:nvPr>
        </p:nvSpPr>
        <p:spPr/>
        <p:txBody>
          <a:bodyPr/>
          <a:lstStyle>
            <a:extLst/>
          </a:lstStyle>
          <a:p>
            <a:endParaRPr lang="es-MX"/>
          </a:p>
        </p:txBody>
      </p:sp>
      <p:sp>
        <p:nvSpPr>
          <p:cNvPr id="5" name="4 Marcador de número de diapositiva"/>
          <p:cNvSpPr>
            <a:spLocks noGrp="1"/>
          </p:cNvSpPr>
          <p:nvPr>
            <p:ph type="sldNum" sz="quarter" idx="12"/>
          </p:nvPr>
        </p:nvSpPr>
        <p:spPr/>
        <p:txBody>
          <a:bodyPr/>
          <a:lstStyle>
            <a:extLst/>
          </a:lstStyle>
          <a:p>
            <a:fld id="{0BBE8473-E3CB-407B-83A3-37A3B8F1E98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4 Rectángulo"/>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Marcador de fecha"/>
          <p:cNvSpPr>
            <a:spLocks noGrp="1"/>
          </p:cNvSpPr>
          <p:nvPr>
            <p:ph type="dt" sz="half" idx="10"/>
          </p:nvPr>
        </p:nvSpPr>
        <p:spPr/>
        <p:txBody>
          <a:bodyPr/>
          <a:lstStyle>
            <a:extLst/>
          </a:lstStyle>
          <a:p>
            <a:fld id="{2C3E0A28-25E7-4A79-A50E-4AC4C686D2D5}" type="datetimeFigureOut">
              <a:rPr lang="es-MX" smtClean="0"/>
              <a:pPr/>
              <a:t>03/06/2012</a:t>
            </a:fld>
            <a:endParaRPr lang="es-MX"/>
          </a:p>
        </p:txBody>
      </p:sp>
      <p:sp>
        <p:nvSpPr>
          <p:cNvPr id="3" name="2 Marcador de pie de página"/>
          <p:cNvSpPr>
            <a:spLocks noGrp="1"/>
          </p:cNvSpPr>
          <p:nvPr>
            <p:ph type="ftr" sz="quarter" idx="11"/>
          </p:nvPr>
        </p:nvSpPr>
        <p:spPr/>
        <p:txBody>
          <a:bodyPr/>
          <a:lstStyle>
            <a:extLst/>
          </a:lstStyle>
          <a:p>
            <a:endParaRPr lang="es-MX"/>
          </a:p>
        </p:txBody>
      </p:sp>
      <p:sp>
        <p:nvSpPr>
          <p:cNvPr id="4" name="3 Marcador de número de diapositiva"/>
          <p:cNvSpPr>
            <a:spLocks noGrp="1"/>
          </p:cNvSpPr>
          <p:nvPr>
            <p:ph type="sldNum" sz="quarter" idx="12"/>
          </p:nvPr>
        </p:nvSpPr>
        <p:spPr/>
        <p:txBody>
          <a:bodyPr/>
          <a:lstStyle>
            <a:extLst/>
          </a:lstStyle>
          <a:p>
            <a:fld id="{0BBE8473-E3CB-407B-83A3-37A3B8F1E988}" type="slidenum">
              <a:rPr lang="es-MX" smtClean="0"/>
              <a:pPr/>
              <a:t>‹Nº›</a:t>
            </a:fld>
            <a:endParaRPr lang="es-MX"/>
          </a:p>
        </p:txBody>
      </p:sp>
      <p:sp>
        <p:nvSpPr>
          <p:cNvPr id="6" name="5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2C3E0A28-25E7-4A79-A50E-4AC4C686D2D5}" type="datetimeFigureOut">
              <a:rPr lang="es-MX" smtClean="0"/>
              <a:pPr/>
              <a:t>03/06/2012</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0BBE8473-E3CB-407B-83A3-37A3B8F1E98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extLst/>
          </a:lstStyle>
          <a:p>
            <a:fld id="{2C3E0A28-25E7-4A79-A50E-4AC4C686D2D5}" type="datetimeFigureOut">
              <a:rPr lang="es-MX" smtClean="0"/>
              <a:pPr/>
              <a:t>03/06/2012</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0BBE8473-E3CB-407B-83A3-37A3B8F1E988}" type="slidenum">
              <a:rPr lang="es-MX" smtClean="0"/>
              <a:pPr/>
              <a:t>‹Nº›</a:t>
            </a:fld>
            <a:endParaRPr lang="es-MX"/>
          </a:p>
        </p:txBody>
      </p:sp>
      <p:sp>
        <p:nvSpPr>
          <p:cNvPr id="8" name="7 Rectángulo"/>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Marcador de posición de imagen"/>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s-ES" smtClean="0"/>
              <a:t>Haga clic en el icono para agregar una imagen</a:t>
            </a:r>
            <a:endParaRPr kumimoji="0" lang="en-US" dirty="0"/>
          </a:p>
        </p:txBody>
      </p:sp>
      <p:sp>
        <p:nvSpPr>
          <p:cNvPr id="9" name="8 Proceso"/>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Proceso"/>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arcador de texto"/>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ircular"/>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Anillo"/>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Rectángulo"/>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Marcador de título"/>
          <p:cNvSpPr>
            <a:spLocks noGrp="1"/>
          </p:cNvSpPr>
          <p:nvPr>
            <p:ph type="title"/>
          </p:nvPr>
        </p:nvSpPr>
        <p:spPr>
          <a:xfrm>
            <a:off x="1435608" y="274638"/>
            <a:ext cx="7498080" cy="1143000"/>
          </a:xfrm>
          <a:prstGeom prst="rect">
            <a:avLst/>
          </a:prstGeom>
        </p:spPr>
        <p:txBody>
          <a:bodyPr anchor="ctr">
            <a:normAutofit/>
          </a:bodyPr>
          <a:lstStyle>
            <a:extLst/>
          </a:lstStyle>
          <a:p>
            <a:r>
              <a:rPr kumimoji="0" lang="es-ES" smtClean="0"/>
              <a:t>Haga clic para modificar el estilo de título del patrón</a:t>
            </a:r>
            <a:endParaRPr kumimoji="0" lang="en-US"/>
          </a:p>
        </p:txBody>
      </p:sp>
      <p:sp>
        <p:nvSpPr>
          <p:cNvPr id="9" name="8 Marcador de texto"/>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C3E0A28-25E7-4A79-A50E-4AC4C686D2D5}" type="datetimeFigureOut">
              <a:rPr lang="es-MX" smtClean="0"/>
              <a:pPr/>
              <a:t>03/06/2012</a:t>
            </a:fld>
            <a:endParaRPr lang="es-MX"/>
          </a:p>
        </p:txBody>
      </p:sp>
      <p:sp>
        <p:nvSpPr>
          <p:cNvPr id="10" name="9 Marcador de pie de página"/>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s-MX"/>
          </a:p>
        </p:txBody>
      </p:sp>
      <p:sp>
        <p:nvSpPr>
          <p:cNvPr id="22" name="21 Marcador de número de diapositiva"/>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BBE8473-E3CB-407B-83A3-37A3B8F1E988}" type="slidenum">
              <a:rPr lang="es-MX" smtClean="0"/>
              <a:pPr/>
              <a:t>‹Nº›</a:t>
            </a:fld>
            <a:endParaRPr lang="es-MX"/>
          </a:p>
        </p:txBody>
      </p:sp>
      <p:sp>
        <p:nvSpPr>
          <p:cNvPr id="15" name="14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rds.yahoo.com/_ylt=A0S020wZhyNJDQsBO4GJzbkF;_ylu=X3oDMTBqNzNhb3I1BHBvcwMyMQRzZWMDc3IEdnRpZAM-/SIG=1mp4s795h/EXP=1227151513/**http:/images.search.yahoo.com/images/view?back=http://images.search.yahoo.com/search/images?_adv_prop=image&amp;ni=18&amp;va=bank&amp;fr=ush1-finance&amp;xargs=0&amp;pstart=1&amp;b=19&amp;w=402&amp;h=500&amp;imgurl=static.flickr.com/3017/2585039824_3e4ac0b498.jpg&amp;rurl=http://www.flickr.com/photos/swisscan/2585039824/&amp;size=167.7kB&amp;name=Deutsche+Bank+Frankfurt&amp;p=bank&amp;type=JPG&amp;oid=a30b64e7a49cadf6&amp;fusr=swisscan&amp;tit=Deutsche+Bank+Frankfurt&amp;hurl=http://www.flickr.com/photos/swisscan/&amp;no=21&amp;tt=5,833,033&amp;sigr=11hfgjtj4&amp;sigi=11gjvjcgh&amp;sigb=13gs08e6n&amp;sigh=116eq8eeg" TargetMode="External"/><Relationship Id="rId2" Type="http://schemas.openxmlformats.org/officeDocument/2006/relationships/hyperlink" Target="http://www.jjmoralex.com/" TargetMode="Externa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rds.yahoo.com/_ylt=A9G_bDmdNiRJ5uUAWz2JzbkF;_ylu=X3oDMTBqaXB1b3BqBHBvcwM2MQRzZWMDc3IEdnRpZAM-/SIG=1n2rseahk/EXP=1227196445/**http:/images.search.yahoo.com/images/view?back=http://images.search.yahoo.com/search/images?_adv_prop=image&amp;ni=18&amp;va=money&amp;fr=yfp-t-501&amp;xargs=0&amp;pstart=1&amp;b=55&amp;w=500&amp;h=375&amp;imgurl=static.flickr.com/42/84364820_2a137d22c6.jpg&amp;rurl=http://www.flickr.com/photos/amalthya/84364820/&amp;size=147kB&amp;name=Money+Changing+at+the+Border&amp;p=money&amp;type=JPG&amp;oid=b2cf0628a1f9d59a&amp;fusr=amalthya&amp;tit=Money+Changing+at+the+Border&amp;hurl=http://www.flickr.com/photos/amalthya/&amp;no=61&amp;tt=8,525,079&amp;sigr=11f6cq0kv&amp;sigi=11c59dsv7&amp;sigb=13e8ul7gf&amp;sigh=116dpph8f" TargetMode="Externa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rds.yahoo.com/_ylt=A9G_bF5bPCRJTJ8Aq3CJzbkF;_ylu=X3oDMTBqdGFzdWxiBHBvcwMxNQRzZWMDc3IEdnRpZAM-/SIG=1hj8rsjqt/EXP=1227197915/**http:/images.search.yahoo.com/images/view?back=http://images.search.yahoo.com/search/images?p=stock+market+picture&amp;fr=yfp-t-501&amp;ei=utf-8&amp;x=wrt&amp;w=650&amp;h=445&amp;imgurl=www.insidesocal.com/bargain/StockMarketJitters.jpg&amp;rurl=http://www.insidesocal.com/bargain/bargain_tips&amp;size=68.4kB&amp;name=StockMarketJitters.jpg&amp;p=stock+market+picture&amp;type=JPG&amp;oid=e6afbf5f256b6d3e&amp;no=15&amp;tt=822,924&amp;sigr=11fk9jcj1&amp;sigi=11ioltm22&amp;sigb=12ve630fi" TargetMode="Externa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9.wmf"/><Relationship Id="rId7" Type="http://schemas.openxmlformats.org/officeDocument/2006/relationships/image" Target="../media/image13.wmf"/><Relationship Id="rId2" Type="http://schemas.openxmlformats.org/officeDocument/2006/relationships/image" Target="../media/image8.wmf"/><Relationship Id="rId1" Type="http://schemas.openxmlformats.org/officeDocument/2006/relationships/slideLayout" Target="../slideLayouts/slideLayout2.xml"/><Relationship Id="rId6" Type="http://schemas.openxmlformats.org/officeDocument/2006/relationships/image" Target="../media/image12.wmf"/><Relationship Id="rId5" Type="http://schemas.openxmlformats.org/officeDocument/2006/relationships/image" Target="../media/image11.wmf"/><Relationship Id="rId4" Type="http://schemas.openxmlformats.org/officeDocument/2006/relationships/image" Target="../media/image10.wmf"/></Relationships>
</file>

<file path=ppt/slides/_rels/slide21.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slideLayout" Target="../slideLayouts/slideLayout7.xml"/><Relationship Id="rId6" Type="http://schemas.openxmlformats.org/officeDocument/2006/relationships/image" Target="../media/image18.wmf"/><Relationship Id="rId5" Type="http://schemas.openxmlformats.org/officeDocument/2006/relationships/image" Target="../media/image17.wmf"/><Relationship Id="rId4" Type="http://schemas.openxmlformats.org/officeDocument/2006/relationships/image" Target="../media/image16.wmf"/></Relationships>
</file>

<file path=ppt/slides/_rels/slide22.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gif"/><Relationship Id="rId1" Type="http://schemas.openxmlformats.org/officeDocument/2006/relationships/slideLayout" Target="../slideLayouts/slideLayout7.xml"/><Relationship Id="rId4" Type="http://schemas.openxmlformats.org/officeDocument/2006/relationships/image" Target="../media/image23.jpe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hyperlink" Target="http://rds.yahoo.com/_ylt=A9G_bF5bPCRJTJ8Am3CJzbkF;_ylu=X3oDMTBpdnJhMHUzBHBvcwMxBHNlYwNzcgR2dGlkAw--/SIG=1hs22rdf0/EXP=1227197915/**http:/images.search.yahoo.com/images/view?back=http://images.search.yahoo.com/search/images?p=stock+market+picture&amp;fr=yfp-t-501&amp;ei=utf-8&amp;x=wrt&amp;w=209&amp;h=163&amp;imgurl=www.youngbiz.com/images/stock-market.jpg&amp;rurl=http://www.youngbiz.com/teach_corner/success_stories/YB_SummerCamp.htm&amp;size=9.2kB&amp;name=stock-market.jpg&amp;p=stock+market+picture&amp;type=JPG&amp;oid=35d1bf5ac8588ad2&amp;no=1&amp;tt=822,924&amp;sigr=126trgqan&amp;sigi=118dqihdp&amp;sigb=12ve630fi" TargetMode="External"/><Relationship Id="rId1" Type="http://schemas.openxmlformats.org/officeDocument/2006/relationships/slideLayout" Target="../slideLayouts/slideLayout3.xml"/><Relationship Id="rId5" Type="http://schemas.openxmlformats.org/officeDocument/2006/relationships/image" Target="../media/image25.jpeg"/><Relationship Id="rId4" Type="http://schemas.openxmlformats.org/officeDocument/2006/relationships/hyperlink" Target="http://rds.yahoo.com/_ylt=A9G_bF5bPCRJTJ8AonCJzbkF;_ylu=X3oDMTBpc2VvdmQ2BHBvcwM3BHNlYwNzcgR2dGlkAw--/SIG=1h8al1gse/EXP=1227197915/**http:/images.search.yahoo.com/images/view?back=http://images.search.yahoo.com/search/images?p=stock+market+picture&amp;fr=yfp-t-501&amp;ei=utf-8&amp;x=wrt&amp;w=300&amp;h=251&amp;imgurl=www.howstuffworks.com/gif/stock-bull.jpg&amp;rurl=http://www.ambiguous.org/robin/opinion/magicbull.html&amp;size=13kB&amp;name=stock-bull.jpg&amp;p=stock+market+picture&amp;type=JPG&amp;oid=620f186b79fbd3d6&amp;no=7&amp;tt=822,924&amp;sigr=11l5cu4h4&amp;sigi=118sjjbjo&amp;sigb=12ve630fi"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slideLayout" Target="../slideLayouts/slideLayout2.xml"/><Relationship Id="rId6" Type="http://schemas.openxmlformats.org/officeDocument/2006/relationships/image" Target="../media/image35.wmf"/><Relationship Id="rId5" Type="http://schemas.openxmlformats.org/officeDocument/2006/relationships/image" Target="../media/image34.wmf"/><Relationship Id="rId4" Type="http://schemas.openxmlformats.org/officeDocument/2006/relationships/image" Target="../media/image33.wmf"/></Relationships>
</file>

<file path=ppt/slides/_rels/slide41.xml.rels><?xml version="1.0" encoding="UTF-8" standalone="yes"?>
<Relationships xmlns="http://schemas.openxmlformats.org/package/2006/relationships"><Relationship Id="rId2" Type="http://schemas.openxmlformats.org/officeDocument/2006/relationships/image" Target="../media/image35.w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33.w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rds.yahoo.com/_ylt=A0geu.ymNSRJa_kAjaVXNyoA;_ylu=X3oDMTB0c2U4OTFwBHNlYwNzYwRjb2xvA2FjMgR2dGlkA0gxOTlfMTI3/SIG=1l0hl1anv/EXP=1227196198/**http:/images.search.yahoo.com/images/view?back=http://search.yahoo.com/search?ei=UTF-8&amp;p=MONEY+PICTURE&amp;w=380&amp;h=315&amp;imgurl=www1.istockphoto.com/file_thumbview_approve/95009/2/istockphoto_95009_ahh_money.jpg&amp;size=41.9kB&amp;name=istockphoto_95009_ahh_money.jpg&amp;rcurl=http://www.istockphoto.com/file_closeup.php?id=95009&amp;rurl=http://www.istockphoto.com/file_closeup.php?id=95009&amp;p=money&amp;type=jpeg&amp;no=1&amp;tt=5,276,412&amp;oid=db1c617d77b1df38&amp;tit=istockphoto_95009_ahh_money.jpg&amp;sigr=11k1t5esg&amp;sigi=12jo9mefp&amp;sigb=11nfmo2gt"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fontScale="90000"/>
          </a:bodyPr>
          <a:lstStyle/>
          <a:p>
            <a:pPr algn="ctr"/>
            <a:r>
              <a:rPr lang="es-MX" sz="6000" dirty="0" smtClean="0"/>
              <a:t>Sujetos autorizados</a:t>
            </a:r>
            <a:br>
              <a:rPr lang="es-MX" sz="6000" dirty="0" smtClean="0"/>
            </a:br>
            <a:r>
              <a:rPr lang="es-MX" sz="6000" dirty="0" smtClean="0"/>
              <a:t>para realizar</a:t>
            </a:r>
            <a:endParaRPr lang="es-MX" sz="6000" dirty="0"/>
          </a:p>
        </p:txBody>
      </p:sp>
      <p:sp>
        <p:nvSpPr>
          <p:cNvPr id="3" name="2 Subtítulo"/>
          <p:cNvSpPr>
            <a:spLocks noGrp="1"/>
          </p:cNvSpPr>
          <p:nvPr>
            <p:ph type="subTitle" idx="1"/>
          </p:nvPr>
        </p:nvSpPr>
        <p:spPr>
          <a:xfrm>
            <a:off x="1428728" y="2000240"/>
            <a:ext cx="7406640" cy="3643338"/>
          </a:xfrm>
        </p:spPr>
        <p:txBody>
          <a:bodyPr>
            <a:normAutofit/>
          </a:bodyPr>
          <a:lstStyle/>
          <a:p>
            <a:pPr algn="ctr"/>
            <a:r>
              <a:rPr lang="es-MX" sz="4800" dirty="0" smtClean="0"/>
              <a:t>Intermediación Financiera </a:t>
            </a:r>
            <a:r>
              <a:rPr lang="es-MX" sz="4800" dirty="0" smtClean="0"/>
              <a:t>Bancaria</a:t>
            </a:r>
          </a:p>
          <a:p>
            <a:pPr algn="ctr"/>
            <a:endParaRPr lang="es-MX" sz="4800" dirty="0" smtClean="0"/>
          </a:p>
          <a:p>
            <a:pPr algn="r"/>
            <a:r>
              <a:rPr lang="es-MX" sz="4800" dirty="0" smtClean="0">
                <a:hlinkClick r:id="rId2"/>
              </a:rPr>
              <a:t>www.jjmoralex.com</a:t>
            </a:r>
            <a:r>
              <a:rPr lang="es-MX" sz="4800" dirty="0" smtClean="0"/>
              <a:t> </a:t>
            </a:r>
            <a:endParaRPr lang="es-MX" sz="4800" dirty="0"/>
          </a:p>
        </p:txBody>
      </p:sp>
      <p:pic>
        <p:nvPicPr>
          <p:cNvPr id="16390" name="Picture 6" descr="Go to fullsize image">
            <a:hlinkClick r:id="rId3"/>
          </p:cNvPr>
          <p:cNvPicPr>
            <a:picLocks noChangeAspect="1" noChangeArrowheads="1"/>
          </p:cNvPicPr>
          <p:nvPr/>
        </p:nvPicPr>
        <p:blipFill>
          <a:blip r:embed="rId4" cstate="print"/>
          <a:srcRect/>
          <a:stretch>
            <a:fillRect/>
          </a:stretch>
        </p:blipFill>
        <p:spPr bwMode="auto">
          <a:xfrm>
            <a:off x="1000100" y="3500414"/>
            <a:ext cx="2686066" cy="3357586"/>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algn="ctr"/>
            <a:r>
              <a:rPr lang="es-MX" dirty="0"/>
              <a:t>Precio </a:t>
            </a:r>
            <a:r>
              <a:rPr lang="es-MX" dirty="0" smtClean="0"/>
              <a:t>del Dinero</a:t>
            </a:r>
            <a:endParaRPr lang="es-ES" dirty="0"/>
          </a:p>
        </p:txBody>
      </p:sp>
      <p:sp>
        <p:nvSpPr>
          <p:cNvPr id="44035" name="Rectangle 3"/>
          <p:cNvSpPr>
            <a:spLocks noGrp="1" noChangeArrowheads="1"/>
          </p:cNvSpPr>
          <p:nvPr>
            <p:ph type="body" idx="1"/>
          </p:nvPr>
        </p:nvSpPr>
        <p:spPr/>
        <p:txBody>
          <a:bodyPr/>
          <a:lstStyle/>
          <a:p>
            <a:pPr algn="just">
              <a:lnSpc>
                <a:spcPct val="80000"/>
              </a:lnSpc>
            </a:pPr>
            <a:r>
              <a:rPr lang="es-ES_tradnl" sz="2000" dirty="0"/>
              <a:t>La oferta monetaria en el caso de una moneda metálica está dada por el stock de ese metal disponible en el mercado. En el caso del patrón oro la oferta monetaria de metálico está dado por el total de oro disponible. </a:t>
            </a:r>
            <a:endParaRPr lang="es-ES_tradnl" sz="2000" dirty="0" smtClean="0"/>
          </a:p>
          <a:p>
            <a:pPr>
              <a:lnSpc>
                <a:spcPct val="80000"/>
              </a:lnSpc>
              <a:buNone/>
            </a:pPr>
            <a:endParaRPr lang="es-ES_tradnl" sz="2000" dirty="0"/>
          </a:p>
          <a:p>
            <a:pPr algn="just">
              <a:lnSpc>
                <a:spcPct val="80000"/>
              </a:lnSpc>
            </a:pPr>
            <a:r>
              <a:rPr lang="es-ES_tradnl" sz="2000" dirty="0"/>
              <a:t>La oferta de moneda metálica estaba determinada por el mercado. Si el precio del oro subía se hacía más rentable explorar y extraer más oro. Por el contrario si el precio del oro bajaba se desalentaba su producción igual que ocurre con cualquier otra mercancía. </a:t>
            </a:r>
            <a:r>
              <a:rPr lang="es-ES_tradnl" sz="2000" dirty="0" smtClean="0"/>
              <a:t>  El </a:t>
            </a:r>
            <a:r>
              <a:rPr lang="es-ES_tradnl" sz="2000" dirty="0"/>
              <a:t>descubrimiento de América provoca entre 1500 y 1540 un ingreso muy fuerte de oro en España principalmente ya que los principales yacimientos estaban en Perú y México. La consecuencia fue una reducción muy fuerte en el precio del metal amarillo.</a:t>
            </a:r>
          </a:p>
          <a:p>
            <a:pPr>
              <a:lnSpc>
                <a:spcPct val="80000"/>
              </a:lnSpc>
              <a:buNone/>
            </a:pPr>
            <a:endParaRPr lang="es-ES_tradnl" sz="2000" dirty="0" smtClean="0"/>
          </a:p>
          <a:p>
            <a:pPr algn="just">
              <a:lnSpc>
                <a:spcPct val="80000"/>
              </a:lnSpc>
            </a:pPr>
            <a:r>
              <a:rPr lang="es-ES_tradnl" sz="2000" dirty="0" smtClean="0"/>
              <a:t>¿</a:t>
            </a:r>
            <a:r>
              <a:rPr lang="es-ES_tradnl" sz="2000" dirty="0"/>
              <a:t>Cuál es la oferta monetaria apropiada en una sociedad? La respuesta es igual que en el caso de cualquier otro bien: </a:t>
            </a:r>
            <a:r>
              <a:rPr lang="es-ES_tradnl" sz="2000" b="1" u="sng" dirty="0"/>
              <a:t>depende de la oferta y demanda</a:t>
            </a:r>
            <a:r>
              <a:rPr lang="es-ES_tradnl" sz="2000" dirty="0"/>
              <a:t>. </a:t>
            </a:r>
            <a:endParaRPr lang="es-ES"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algn="ctr"/>
            <a:r>
              <a:rPr lang="es-MX" dirty="0"/>
              <a:t>Demanda de Dinero</a:t>
            </a:r>
            <a:endParaRPr lang="es-ES" dirty="0"/>
          </a:p>
        </p:txBody>
      </p:sp>
      <p:sp>
        <p:nvSpPr>
          <p:cNvPr id="45059" name="Rectangle 3"/>
          <p:cNvSpPr>
            <a:spLocks noGrp="1" noChangeArrowheads="1"/>
          </p:cNvSpPr>
          <p:nvPr>
            <p:ph type="body" idx="1"/>
          </p:nvPr>
        </p:nvSpPr>
        <p:spPr/>
        <p:txBody>
          <a:bodyPr>
            <a:normAutofit fontScale="85000" lnSpcReduction="10000"/>
          </a:bodyPr>
          <a:lstStyle/>
          <a:p>
            <a:pPr algn="just">
              <a:lnSpc>
                <a:spcPct val="90000"/>
              </a:lnSpc>
              <a:buFont typeface="Wingdings" pitchFamily="2" charset="2"/>
              <a:buNone/>
            </a:pPr>
            <a:r>
              <a:rPr lang="es-ES_tradnl" dirty="0"/>
              <a:t>La demanda de </a:t>
            </a:r>
            <a:r>
              <a:rPr lang="es-ES_tradnl" dirty="0" smtClean="0"/>
              <a:t>un </a:t>
            </a:r>
            <a:r>
              <a:rPr lang="es-ES_tradnl" dirty="0" err="1" smtClean="0"/>
              <a:t>bientiene</a:t>
            </a:r>
            <a:r>
              <a:rPr lang="es-ES_tradnl" dirty="0" smtClean="0"/>
              <a:t> </a:t>
            </a:r>
            <a:r>
              <a:rPr lang="es-ES_tradnl" dirty="0"/>
              <a:t>dos componentes básicos, el de consumo y el de intercambio. </a:t>
            </a:r>
            <a:endParaRPr lang="es-ES_tradnl" dirty="0" smtClean="0"/>
          </a:p>
          <a:p>
            <a:pPr>
              <a:lnSpc>
                <a:spcPct val="90000"/>
              </a:lnSpc>
              <a:buFont typeface="Wingdings" pitchFamily="2" charset="2"/>
              <a:buNone/>
            </a:pPr>
            <a:endParaRPr lang="es-ES_tradnl" dirty="0"/>
          </a:p>
          <a:p>
            <a:pPr algn="just">
              <a:lnSpc>
                <a:spcPct val="90000"/>
              </a:lnSpc>
              <a:buFont typeface="Wingdings" pitchFamily="2" charset="2"/>
              <a:buNone/>
            </a:pPr>
            <a:r>
              <a:rPr lang="es-ES_tradnl" dirty="0"/>
              <a:t>Hoy en día los billetes inconvertibles que se usan como moneda ya no tienen el componente de consumo, </a:t>
            </a:r>
            <a:r>
              <a:rPr lang="es-ES_tradnl" b="1" i="1" u="sng" dirty="0"/>
              <a:t>solamente se usan como medio de intercambio.</a:t>
            </a:r>
            <a:r>
              <a:rPr lang="es-ES_tradnl" dirty="0"/>
              <a:t> </a:t>
            </a:r>
            <a:endParaRPr lang="es-ES_tradnl" dirty="0" smtClean="0"/>
          </a:p>
          <a:p>
            <a:pPr>
              <a:lnSpc>
                <a:spcPct val="90000"/>
              </a:lnSpc>
              <a:buFont typeface="Wingdings" pitchFamily="2" charset="2"/>
              <a:buNone/>
            </a:pPr>
            <a:endParaRPr lang="es-ES_tradnl" dirty="0" smtClean="0"/>
          </a:p>
          <a:p>
            <a:pPr algn="just">
              <a:lnSpc>
                <a:spcPct val="90000"/>
              </a:lnSpc>
              <a:buFont typeface="Wingdings" pitchFamily="2" charset="2"/>
              <a:buNone/>
            </a:pPr>
            <a:r>
              <a:rPr lang="es-ES_tradnl" dirty="0" smtClean="0"/>
              <a:t>La </a:t>
            </a:r>
            <a:r>
              <a:rPr lang="es-ES_tradnl" dirty="0"/>
              <a:t>demanda de dinero como medio de intercambio puede a su vez dividirse en </a:t>
            </a:r>
            <a:r>
              <a:rPr lang="es-ES_tradnl" b="1" dirty="0"/>
              <a:t>dos componentes</a:t>
            </a:r>
            <a:r>
              <a:rPr lang="es-ES_tradnl" dirty="0"/>
              <a:t>: </a:t>
            </a:r>
          </a:p>
          <a:p>
            <a:pPr lvl="1">
              <a:lnSpc>
                <a:spcPct val="90000"/>
              </a:lnSpc>
            </a:pPr>
            <a:r>
              <a:rPr lang="es-ES_tradnl" dirty="0"/>
              <a:t>Atesoramiento</a:t>
            </a:r>
          </a:p>
          <a:p>
            <a:pPr lvl="1">
              <a:lnSpc>
                <a:spcPct val="90000"/>
              </a:lnSpc>
            </a:pPr>
            <a:r>
              <a:rPr lang="es-ES_tradnl" dirty="0"/>
              <a:t>Oferta de bienes y </a:t>
            </a:r>
            <a:r>
              <a:rPr lang="es-ES_tradnl" dirty="0" smtClean="0"/>
              <a:t>servicios en la economía</a:t>
            </a:r>
            <a:endParaRPr lang="es-E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algn="ctr"/>
            <a:r>
              <a:rPr lang="es-MX"/>
              <a:t>Atesoramiento</a:t>
            </a:r>
            <a:endParaRPr lang="es-ES"/>
          </a:p>
        </p:txBody>
      </p:sp>
      <p:sp>
        <p:nvSpPr>
          <p:cNvPr id="46083" name="Rectangle 3"/>
          <p:cNvSpPr>
            <a:spLocks noGrp="1" noChangeArrowheads="1"/>
          </p:cNvSpPr>
          <p:nvPr>
            <p:ph type="body" idx="1"/>
          </p:nvPr>
        </p:nvSpPr>
        <p:spPr/>
        <p:txBody>
          <a:bodyPr>
            <a:normAutofit lnSpcReduction="10000"/>
          </a:bodyPr>
          <a:lstStyle/>
          <a:p>
            <a:pPr algn="just">
              <a:lnSpc>
                <a:spcPct val="90000"/>
              </a:lnSpc>
            </a:pPr>
            <a:r>
              <a:rPr lang="es-ES_tradnl" sz="2400" dirty="0"/>
              <a:t>Atesoramiento implica “guardar dinero bajo el colchón”. El atesoramiento no es lo mismo que el ahorro, con el atesoramiento la gente tiene liquidez y pierde el retorno que podría obtener por invertir ese dinero de alguna manera. Con el ahorro se pierde liquidez y se obtiene un retorno por la inversión ya sea en un depósito en caja de ahorro o en una empresa. </a:t>
            </a:r>
            <a:endParaRPr lang="es-ES_tradnl" sz="2400" dirty="0" smtClean="0"/>
          </a:p>
          <a:p>
            <a:pPr algn="just">
              <a:lnSpc>
                <a:spcPct val="90000"/>
              </a:lnSpc>
              <a:buNone/>
            </a:pPr>
            <a:endParaRPr lang="es-ES_tradnl" sz="2400" dirty="0"/>
          </a:p>
          <a:p>
            <a:pPr algn="just">
              <a:lnSpc>
                <a:spcPct val="90000"/>
              </a:lnSpc>
            </a:pPr>
            <a:r>
              <a:rPr lang="es-ES_tradnl" sz="2400" dirty="0"/>
              <a:t>Si la </a:t>
            </a:r>
            <a:r>
              <a:rPr lang="es-ES_tradnl" sz="2400" u="sng" dirty="0"/>
              <a:t>gente atesora más </a:t>
            </a:r>
            <a:r>
              <a:rPr lang="es-ES_tradnl" sz="2400" u="sng" dirty="0" smtClean="0"/>
              <a:t>dinero, </a:t>
            </a:r>
            <a:r>
              <a:rPr lang="es-ES_tradnl" sz="2400" u="sng" dirty="0"/>
              <a:t>compra menos bienes y servicios haciendo que sus precios bajen</a:t>
            </a:r>
            <a:r>
              <a:rPr lang="es-ES_tradnl" sz="2400" dirty="0"/>
              <a:t>. La </a:t>
            </a:r>
            <a:r>
              <a:rPr lang="es-ES_tradnl" sz="2400" u="sng" dirty="0"/>
              <a:t>contrapartida será un aumento en el precio del dinero: cada unidad monetaria compra más bienes.</a:t>
            </a:r>
            <a:r>
              <a:rPr lang="es-ES_tradnl" sz="2400" dirty="0"/>
              <a:t> </a:t>
            </a:r>
            <a:endParaRPr lang="es-ES"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algn="ctr"/>
            <a:r>
              <a:rPr lang="es-MX"/>
              <a:t>Atesoramiento</a:t>
            </a:r>
            <a:endParaRPr lang="es-ES"/>
          </a:p>
        </p:txBody>
      </p:sp>
      <p:sp>
        <p:nvSpPr>
          <p:cNvPr id="47107" name="Rectangle 3"/>
          <p:cNvSpPr>
            <a:spLocks noGrp="1" noChangeArrowheads="1"/>
          </p:cNvSpPr>
          <p:nvPr>
            <p:ph type="body" idx="1"/>
          </p:nvPr>
        </p:nvSpPr>
        <p:spPr/>
        <p:txBody>
          <a:bodyPr/>
          <a:lstStyle/>
          <a:p>
            <a:pPr algn="just">
              <a:lnSpc>
                <a:spcPct val="90000"/>
              </a:lnSpc>
            </a:pPr>
            <a:r>
              <a:rPr lang="es-ES_tradnl" sz="2000" dirty="0"/>
              <a:t>Si la gente desatesora dinero compra más bienes y </a:t>
            </a:r>
            <a:r>
              <a:rPr lang="es-ES_tradnl" sz="2000" dirty="0" smtClean="0"/>
              <a:t>servicios, </a:t>
            </a:r>
            <a:r>
              <a:rPr lang="es-ES_tradnl" sz="2000" dirty="0"/>
              <a:t>haciendo que los precios suban o que el precio del dinero baje: cada unidad monetaria compra menos bienes y servicios. </a:t>
            </a:r>
          </a:p>
          <a:p>
            <a:pPr algn="just">
              <a:lnSpc>
                <a:spcPct val="90000"/>
              </a:lnSpc>
            </a:pPr>
            <a:r>
              <a:rPr lang="es-ES_tradnl" sz="2000" dirty="0"/>
              <a:t>Entonces, un </a:t>
            </a:r>
            <a:r>
              <a:rPr lang="es-ES_tradnl" sz="2000" u="sng" dirty="0"/>
              <a:t>mayor atesoramiento equivale a una mayor demanda de dinero</a:t>
            </a:r>
            <a:r>
              <a:rPr lang="es-ES_tradnl" sz="2000" dirty="0"/>
              <a:t> y un menor atesoramiento equivale a una menor demanda de dinero.</a:t>
            </a:r>
          </a:p>
          <a:p>
            <a:pPr>
              <a:lnSpc>
                <a:spcPct val="90000"/>
              </a:lnSpc>
            </a:pPr>
            <a:r>
              <a:rPr lang="es-ES_tradnl" sz="2000" dirty="0"/>
              <a:t>Básicamente el motivo por el cual la gente atesora dinero es la “incertidumbre” acerca del futuro. Si las personas tuviesen conocimiento perfecto el atesoramiento sería cero. La gente invertiría su dinero exactamente hasta el momento en que lo vaya a necesitar. </a:t>
            </a:r>
          </a:p>
          <a:p>
            <a:pPr algn="just">
              <a:lnSpc>
                <a:spcPct val="90000"/>
              </a:lnSpc>
            </a:pPr>
            <a:r>
              <a:rPr lang="es-ES_tradnl" sz="2000" dirty="0"/>
              <a:t>El precio del dinero sube si la demanda de dinero por atesoramiento aumenta y disminuye si la demanda de dinero por atesoramiento baja.</a:t>
            </a:r>
            <a:endParaRPr lang="es-ES" sz="2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algn="ctr"/>
            <a:r>
              <a:rPr lang="es-MX"/>
              <a:t>Atesoramiento no es ocioso</a:t>
            </a:r>
            <a:endParaRPr lang="es-ES"/>
          </a:p>
        </p:txBody>
      </p:sp>
      <p:sp>
        <p:nvSpPr>
          <p:cNvPr id="48131" name="Rectangle 3"/>
          <p:cNvSpPr>
            <a:spLocks noGrp="1" noChangeArrowheads="1"/>
          </p:cNvSpPr>
          <p:nvPr>
            <p:ph type="body" idx="1"/>
          </p:nvPr>
        </p:nvSpPr>
        <p:spPr>
          <a:xfrm>
            <a:off x="1435608" y="1447800"/>
            <a:ext cx="7498080" cy="5124472"/>
          </a:xfrm>
        </p:spPr>
        <p:txBody>
          <a:bodyPr>
            <a:normAutofit/>
          </a:bodyPr>
          <a:lstStyle/>
          <a:p>
            <a:pPr algn="just">
              <a:lnSpc>
                <a:spcPct val="90000"/>
              </a:lnSpc>
              <a:buFont typeface="Wingdings" pitchFamily="2" charset="2"/>
              <a:buNone/>
            </a:pPr>
            <a:r>
              <a:rPr lang="es-ES_tradnl" sz="2000" dirty="0" smtClean="0"/>
              <a:t>	Algunos </a:t>
            </a:r>
            <a:r>
              <a:rPr lang="es-ES_tradnl" sz="2000" dirty="0"/>
              <a:t>economistas, entre ellos John M. </a:t>
            </a:r>
            <a:r>
              <a:rPr lang="es-ES_tradnl" sz="2000" dirty="0" err="1"/>
              <a:t>Keynes</a:t>
            </a:r>
            <a:r>
              <a:rPr lang="es-ES_tradnl" sz="2000" dirty="0"/>
              <a:t>, creen que este dinero está ocioso, porque no es gastado. Esta afirmación es en cierta manera superficial. Se cree que el dinero que no circula no cumple una función. Pero en realidad, el dinero atesorado está muy “activo” ya que está satisfaciendo una necesidad como cualquier otra, en este caso, brinda una cobertura frente a la incertidumbre. </a:t>
            </a:r>
            <a:r>
              <a:rPr lang="es-ES_tradnl" sz="2000" i="1" u="sng" dirty="0"/>
              <a:t>Si ese dinero no estuviese atesorado, habría una necesidad sin satisfacer: </a:t>
            </a:r>
            <a:r>
              <a:rPr lang="es-ES_tradnl" sz="2000" b="1" i="1" u="sng" dirty="0"/>
              <a:t>la incertidumbre</a:t>
            </a:r>
            <a:r>
              <a:rPr lang="es-ES_tradnl" sz="2000" dirty="0"/>
              <a:t>. </a:t>
            </a:r>
            <a:endParaRPr lang="es-ES_tradnl" sz="2000" dirty="0" smtClean="0"/>
          </a:p>
          <a:p>
            <a:pPr algn="just">
              <a:lnSpc>
                <a:spcPct val="90000"/>
              </a:lnSpc>
              <a:buFont typeface="Wingdings" pitchFamily="2" charset="2"/>
              <a:buNone/>
            </a:pPr>
            <a:endParaRPr lang="es-ES_tradnl" sz="2000" dirty="0"/>
          </a:p>
          <a:p>
            <a:pPr algn="just">
              <a:lnSpc>
                <a:spcPct val="90000"/>
              </a:lnSpc>
              <a:buFont typeface="Wingdings" pitchFamily="2" charset="2"/>
              <a:buNone/>
            </a:pPr>
            <a:r>
              <a:rPr lang="es-ES_tradnl" sz="2000" dirty="0" smtClean="0"/>
              <a:t>	Los </a:t>
            </a:r>
            <a:r>
              <a:rPr lang="es-ES_tradnl" sz="2000" dirty="0"/>
              <a:t>que creen que la función del dinero es circular por el proceso </a:t>
            </a:r>
            <a:r>
              <a:rPr lang="es-ES_tradnl" sz="2000" dirty="0" smtClean="0"/>
              <a:t>económico, </a:t>
            </a:r>
            <a:r>
              <a:rPr lang="es-ES_tradnl" sz="2000" dirty="0"/>
              <a:t>están dejando de ver que el dinero también cumple otras funciones como la reserva de valor para atender necesidades imprevistas. Así como una lámpara sirve para iluminar, un automóvil para transportar, y un libro para leer, el </a:t>
            </a:r>
            <a:r>
              <a:rPr lang="es-ES_tradnl" sz="2000" b="1" u="sng" dirty="0"/>
              <a:t>dinero sirve para hacer transacciones de compraventa previstas o imprevistas</a:t>
            </a:r>
            <a:r>
              <a:rPr lang="es-ES_tradnl" sz="2000" dirty="0"/>
              <a:t>.</a:t>
            </a:r>
            <a:endParaRPr lang="es-ES"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algn="ctr"/>
            <a:r>
              <a:rPr lang="es-ES_tradnl"/>
              <a:t>oferta de bienes y servicios</a:t>
            </a:r>
            <a:endParaRPr lang="es-ES"/>
          </a:p>
        </p:txBody>
      </p:sp>
      <p:sp>
        <p:nvSpPr>
          <p:cNvPr id="49155" name="Rectangle 3"/>
          <p:cNvSpPr>
            <a:spLocks noGrp="1" noChangeArrowheads="1"/>
          </p:cNvSpPr>
          <p:nvPr>
            <p:ph type="body" idx="1"/>
          </p:nvPr>
        </p:nvSpPr>
        <p:spPr/>
        <p:txBody>
          <a:bodyPr>
            <a:normAutofit fontScale="77500" lnSpcReduction="20000"/>
          </a:bodyPr>
          <a:lstStyle/>
          <a:p>
            <a:pPr algn="just">
              <a:lnSpc>
                <a:spcPct val="90000"/>
              </a:lnSpc>
            </a:pPr>
            <a:r>
              <a:rPr lang="es-ES_tradnl" dirty="0"/>
              <a:t>El otro componente de la demanda de dinero es la oferta de bienes y </a:t>
            </a:r>
            <a:r>
              <a:rPr lang="es-ES_tradnl" dirty="0" smtClean="0"/>
              <a:t>servicios en la economía. </a:t>
            </a:r>
          </a:p>
          <a:p>
            <a:pPr algn="just">
              <a:lnSpc>
                <a:spcPct val="90000"/>
              </a:lnSpc>
              <a:buNone/>
            </a:pPr>
            <a:endParaRPr lang="es-ES_tradnl" dirty="0" smtClean="0"/>
          </a:p>
          <a:p>
            <a:pPr algn="just">
              <a:lnSpc>
                <a:spcPct val="90000"/>
              </a:lnSpc>
            </a:pPr>
            <a:r>
              <a:rPr lang="es-ES_tradnl" dirty="0" smtClean="0"/>
              <a:t>Toda </a:t>
            </a:r>
            <a:r>
              <a:rPr lang="es-ES_tradnl" dirty="0"/>
              <a:t>persona que vende un bien o </a:t>
            </a:r>
            <a:r>
              <a:rPr lang="es-ES_tradnl" dirty="0" smtClean="0"/>
              <a:t>servicio, </a:t>
            </a:r>
            <a:r>
              <a:rPr lang="es-ES_tradnl" dirty="0"/>
              <a:t>“compra” dinero. </a:t>
            </a:r>
            <a:endParaRPr lang="es-ES_tradnl" dirty="0" smtClean="0"/>
          </a:p>
          <a:p>
            <a:pPr algn="just">
              <a:lnSpc>
                <a:spcPct val="90000"/>
              </a:lnSpc>
              <a:buNone/>
            </a:pPr>
            <a:endParaRPr lang="es-ES_tradnl" dirty="0"/>
          </a:p>
          <a:p>
            <a:pPr algn="just">
              <a:lnSpc>
                <a:spcPct val="90000"/>
              </a:lnSpc>
            </a:pPr>
            <a:r>
              <a:rPr lang="es-ES_tradnl" dirty="0"/>
              <a:t>Entonces, los cambios en la producción alteran la demanda de dinero. </a:t>
            </a:r>
            <a:endParaRPr lang="es-ES_tradnl" dirty="0" smtClean="0"/>
          </a:p>
          <a:p>
            <a:pPr>
              <a:lnSpc>
                <a:spcPct val="90000"/>
              </a:lnSpc>
              <a:buNone/>
            </a:pPr>
            <a:endParaRPr lang="es-ES_tradnl" dirty="0" smtClean="0"/>
          </a:p>
          <a:p>
            <a:pPr algn="just">
              <a:lnSpc>
                <a:spcPct val="90000"/>
              </a:lnSpc>
            </a:pPr>
            <a:r>
              <a:rPr lang="es-ES_tradnl" dirty="0" smtClean="0"/>
              <a:t>Cuanto </a:t>
            </a:r>
            <a:r>
              <a:rPr lang="es-ES_tradnl" dirty="0"/>
              <a:t>más bienes y servicios se ofrecen </a:t>
            </a:r>
            <a:r>
              <a:rPr lang="es-ES_tradnl" dirty="0" smtClean="0"/>
              <a:t>en la economía, mayor </a:t>
            </a:r>
            <a:r>
              <a:rPr lang="es-ES_tradnl" dirty="0"/>
              <a:t>es la demanda de dinero. </a:t>
            </a:r>
          </a:p>
          <a:p>
            <a:pPr>
              <a:lnSpc>
                <a:spcPct val="90000"/>
              </a:lnSpc>
            </a:pPr>
            <a:endParaRPr lang="es-ES_tradnl" dirty="0" smtClean="0"/>
          </a:p>
          <a:p>
            <a:pPr algn="just">
              <a:lnSpc>
                <a:spcPct val="90000"/>
              </a:lnSpc>
            </a:pPr>
            <a:r>
              <a:rPr lang="es-ES_tradnl" dirty="0" smtClean="0"/>
              <a:t>La </a:t>
            </a:r>
            <a:r>
              <a:rPr lang="es-ES_tradnl" dirty="0"/>
              <a:t>mayor oferta de bienes y servicios </a:t>
            </a:r>
            <a:r>
              <a:rPr lang="es-ES_tradnl" dirty="0" smtClean="0"/>
              <a:t>en la economía, hace </a:t>
            </a:r>
            <a:r>
              <a:rPr lang="es-ES_tradnl" dirty="0"/>
              <a:t>que el precio de </a:t>
            </a:r>
            <a:r>
              <a:rPr lang="es-ES_tradnl" dirty="0" smtClean="0"/>
              <a:t>éstos baje; </a:t>
            </a:r>
            <a:r>
              <a:rPr lang="es-ES_tradnl" dirty="0"/>
              <a:t>es decir, que el precio del dinero aumente.</a:t>
            </a:r>
            <a:endParaRPr lang="es-E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lgn="ctr"/>
            <a:r>
              <a:rPr lang="es-MX"/>
              <a:t>Precio del Dinero</a:t>
            </a:r>
            <a:endParaRPr lang="es-ES"/>
          </a:p>
        </p:txBody>
      </p:sp>
      <p:sp>
        <p:nvSpPr>
          <p:cNvPr id="50179" name="Rectangle 3"/>
          <p:cNvSpPr>
            <a:spLocks noGrp="1" noChangeArrowheads="1"/>
          </p:cNvSpPr>
          <p:nvPr>
            <p:ph type="body" idx="1"/>
          </p:nvPr>
        </p:nvSpPr>
        <p:spPr/>
        <p:txBody>
          <a:bodyPr>
            <a:normAutofit fontScale="85000" lnSpcReduction="10000"/>
          </a:bodyPr>
          <a:lstStyle/>
          <a:p>
            <a:pPr algn="just">
              <a:buFont typeface="Wingdings" pitchFamily="2" charset="2"/>
              <a:buNone/>
            </a:pPr>
            <a:r>
              <a:rPr lang="es-ES_tradnl" dirty="0" smtClean="0"/>
              <a:t>	La </a:t>
            </a:r>
            <a:r>
              <a:rPr lang="es-ES_tradnl" dirty="0"/>
              <a:t>tasa de interés </a:t>
            </a:r>
            <a:r>
              <a:rPr lang="es-ES_tradnl" b="1" dirty="0"/>
              <a:t>no</a:t>
            </a:r>
            <a:r>
              <a:rPr lang="es-ES_tradnl" dirty="0"/>
              <a:t> es el precio del dinero. </a:t>
            </a:r>
            <a:endParaRPr lang="es-ES_tradnl" dirty="0" smtClean="0"/>
          </a:p>
          <a:p>
            <a:pPr algn="just">
              <a:buFont typeface="Wingdings" pitchFamily="2" charset="2"/>
              <a:buNone/>
            </a:pPr>
            <a:r>
              <a:rPr lang="es-ES_tradnl" dirty="0" smtClean="0"/>
              <a:t>	</a:t>
            </a:r>
          </a:p>
          <a:p>
            <a:pPr algn="just">
              <a:buFont typeface="Wingdings" pitchFamily="2" charset="2"/>
              <a:buNone/>
            </a:pPr>
            <a:r>
              <a:rPr lang="es-ES_tradnl" dirty="0" smtClean="0"/>
              <a:t>	La </a:t>
            </a:r>
            <a:r>
              <a:rPr lang="es-ES_tradnl" dirty="0"/>
              <a:t>tasa de interés es el precio del crédito. </a:t>
            </a:r>
            <a:endParaRPr lang="es-ES_tradnl" dirty="0" smtClean="0"/>
          </a:p>
          <a:p>
            <a:pPr>
              <a:buFont typeface="Wingdings" pitchFamily="2" charset="2"/>
              <a:buNone/>
            </a:pPr>
            <a:r>
              <a:rPr lang="es-ES_tradnl" dirty="0" smtClean="0"/>
              <a:t>	</a:t>
            </a:r>
          </a:p>
          <a:p>
            <a:pPr algn="just">
              <a:buFont typeface="Wingdings" pitchFamily="2" charset="2"/>
              <a:buNone/>
            </a:pPr>
            <a:r>
              <a:rPr lang="es-ES_tradnl" dirty="0" smtClean="0"/>
              <a:t>	El </a:t>
            </a:r>
            <a:r>
              <a:rPr lang="es-ES_tradnl" dirty="0"/>
              <a:t>precio del dinero es </a:t>
            </a:r>
            <a:r>
              <a:rPr lang="es-ES_tradnl" dirty="0" smtClean="0"/>
              <a:t>su </a:t>
            </a:r>
            <a:r>
              <a:rPr lang="es-ES_tradnl" dirty="0"/>
              <a:t>poder adquisitivo, es decir </a:t>
            </a:r>
            <a:r>
              <a:rPr lang="es-ES_tradnl" dirty="0" smtClean="0"/>
              <a:t>¿cuántos </a:t>
            </a:r>
            <a:r>
              <a:rPr lang="es-ES_tradnl" dirty="0"/>
              <a:t>bienes y servicios compra una unidad </a:t>
            </a:r>
            <a:r>
              <a:rPr lang="es-ES_tradnl" dirty="0" smtClean="0"/>
              <a:t>monetaria? </a:t>
            </a:r>
          </a:p>
          <a:p>
            <a:pPr>
              <a:buFont typeface="Wingdings" pitchFamily="2" charset="2"/>
              <a:buNone/>
            </a:pPr>
            <a:r>
              <a:rPr lang="es-ES_tradnl" dirty="0" smtClean="0"/>
              <a:t>	</a:t>
            </a:r>
          </a:p>
          <a:p>
            <a:pPr algn="just">
              <a:buFont typeface="Wingdings" pitchFamily="2" charset="2"/>
              <a:buNone/>
            </a:pPr>
            <a:r>
              <a:rPr lang="es-ES_tradnl" dirty="0" smtClean="0"/>
              <a:t>	El </a:t>
            </a:r>
            <a:r>
              <a:rPr lang="es-ES_tradnl" dirty="0"/>
              <a:t>precio del dinero aumenta cuando cada unidad monetaria compra más bienes y servicios, y baja cuando compra menos.</a:t>
            </a:r>
            <a:endParaRPr lang="es-E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algn="ctr"/>
            <a:r>
              <a:rPr lang="es-MX" dirty="0"/>
              <a:t>Dinero = Bien M</a:t>
            </a:r>
            <a:endParaRPr lang="es-ES" dirty="0"/>
          </a:p>
        </p:txBody>
      </p:sp>
      <p:sp>
        <p:nvSpPr>
          <p:cNvPr id="32771" name="Rectangle 3"/>
          <p:cNvSpPr>
            <a:spLocks noGrp="1" noChangeArrowheads="1"/>
          </p:cNvSpPr>
          <p:nvPr>
            <p:ph type="body" idx="1"/>
          </p:nvPr>
        </p:nvSpPr>
        <p:spPr/>
        <p:txBody>
          <a:bodyPr>
            <a:normAutofit fontScale="92500" lnSpcReduction="10000"/>
          </a:bodyPr>
          <a:lstStyle/>
          <a:p>
            <a:pPr algn="just"/>
            <a:r>
              <a:rPr lang="es-ES" sz="2400" dirty="0"/>
              <a:t>Precisamente, el intercambio puede darse de dos formas: directa o indirectamente. </a:t>
            </a:r>
            <a:endParaRPr lang="es-ES" sz="2400" dirty="0" smtClean="0"/>
          </a:p>
          <a:p>
            <a:endParaRPr lang="es-ES" sz="2400" dirty="0" smtClean="0"/>
          </a:p>
          <a:p>
            <a:pPr algn="just"/>
            <a:r>
              <a:rPr lang="es-ES" sz="2400" dirty="0" smtClean="0"/>
              <a:t>En </a:t>
            </a:r>
            <a:r>
              <a:rPr lang="es-ES" sz="2400" dirty="0"/>
              <a:t>el intercambio directo, calificado como trueque, cada una de las partes que intervienen entregan bienes: zapatos por tomates, papel por hielo, arreglos de plomería por cortes de césped. </a:t>
            </a:r>
            <a:endParaRPr lang="es-ES" sz="2400" dirty="0" smtClean="0"/>
          </a:p>
          <a:p>
            <a:endParaRPr lang="es-ES" sz="2400" dirty="0" smtClean="0"/>
          </a:p>
          <a:p>
            <a:pPr algn="just"/>
            <a:r>
              <a:rPr lang="es-ES" sz="2400" dirty="0" smtClean="0"/>
              <a:t>En </a:t>
            </a:r>
            <a:r>
              <a:rPr lang="es-ES" sz="2400" dirty="0"/>
              <a:t>el intercambio indirecto, los comerciantes realizan un rodeo para llegar al bien de consumo: compran un bien </a:t>
            </a:r>
            <a:r>
              <a:rPr lang="es-ES" sz="2400" b="1" dirty="0"/>
              <a:t>M</a:t>
            </a:r>
            <a:r>
              <a:rPr lang="es-ES" sz="2400" dirty="0"/>
              <a:t> que no necesitan para su consumo directo pero que les sirve para obtener los bienes que efectivamente necesitan. </a:t>
            </a:r>
            <a:r>
              <a:rPr lang="es-ES" sz="2400" dirty="0" smtClean="0"/>
              <a:t> El </a:t>
            </a:r>
            <a:r>
              <a:rPr lang="es-ES" sz="2400" dirty="0"/>
              <a:t>bien </a:t>
            </a:r>
            <a:r>
              <a:rPr lang="es-ES" sz="2400" b="1" dirty="0"/>
              <a:t>M</a:t>
            </a:r>
            <a:r>
              <a:rPr lang="es-ES" sz="2400" dirty="0"/>
              <a:t> es un medio de cambio: moneda o dinero.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2500298" y="928670"/>
            <a:ext cx="6400800" cy="2643190"/>
          </a:xfrm>
        </p:spPr>
        <p:txBody>
          <a:bodyPr>
            <a:normAutofit/>
          </a:bodyPr>
          <a:lstStyle/>
          <a:p>
            <a:pPr algn="ctr"/>
            <a:r>
              <a:rPr lang="es-MX" sz="5400" dirty="0" smtClean="0"/>
              <a:t>La intermediación financiera</a:t>
            </a:r>
            <a:endParaRPr lang="es-MX" sz="5400" dirty="0"/>
          </a:p>
        </p:txBody>
      </p:sp>
      <p:pic>
        <p:nvPicPr>
          <p:cNvPr id="45058" name="Picture 2" descr="Go to fullsize image">
            <a:hlinkClick r:id="rId2"/>
          </p:cNvPr>
          <p:cNvPicPr>
            <a:picLocks noChangeAspect="1" noChangeArrowheads="1"/>
          </p:cNvPicPr>
          <p:nvPr/>
        </p:nvPicPr>
        <p:blipFill>
          <a:blip r:embed="rId3" cstate="print"/>
          <a:srcRect/>
          <a:stretch>
            <a:fillRect/>
          </a:stretch>
        </p:blipFill>
        <p:spPr bwMode="auto">
          <a:xfrm>
            <a:off x="2857488" y="3929066"/>
            <a:ext cx="3261009" cy="2428892"/>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Intermediación</a:t>
            </a:r>
            <a:endParaRPr lang="es-MX" dirty="0"/>
          </a:p>
        </p:txBody>
      </p:sp>
      <p:sp>
        <p:nvSpPr>
          <p:cNvPr id="4" name="3 Flecha derecha"/>
          <p:cNvSpPr/>
          <p:nvPr/>
        </p:nvSpPr>
        <p:spPr>
          <a:xfrm>
            <a:off x="2357422" y="2786058"/>
            <a:ext cx="1357322" cy="92869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5 Flecha derecha"/>
          <p:cNvSpPr/>
          <p:nvPr/>
        </p:nvSpPr>
        <p:spPr>
          <a:xfrm>
            <a:off x="6500826" y="2714620"/>
            <a:ext cx="1357322" cy="92869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6 Rectángulo redondeado"/>
          <p:cNvSpPr/>
          <p:nvPr/>
        </p:nvSpPr>
        <p:spPr>
          <a:xfrm>
            <a:off x="3929058" y="2428868"/>
            <a:ext cx="2286016" cy="15716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INTERMEDIARIO</a:t>
            </a:r>
          </a:p>
          <a:p>
            <a:pPr algn="ctr"/>
            <a:r>
              <a:rPr lang="es-MX" dirty="0" smtClean="0"/>
              <a:t>FINANCIERO</a:t>
            </a:r>
            <a:endParaRPr lang="es-MX" dirty="0"/>
          </a:p>
        </p:txBody>
      </p:sp>
      <p:sp>
        <p:nvSpPr>
          <p:cNvPr id="8" name="7 CuadroTexto"/>
          <p:cNvSpPr txBox="1"/>
          <p:nvPr/>
        </p:nvSpPr>
        <p:spPr>
          <a:xfrm rot="16200000">
            <a:off x="1291923" y="2994301"/>
            <a:ext cx="1643074" cy="369332"/>
          </a:xfrm>
          <a:prstGeom prst="rect">
            <a:avLst/>
          </a:prstGeom>
          <a:noFill/>
        </p:spPr>
        <p:txBody>
          <a:bodyPr wrap="square" rtlCol="0">
            <a:spAutoFit/>
          </a:bodyPr>
          <a:lstStyle/>
          <a:p>
            <a:r>
              <a:rPr lang="es-MX" dirty="0" smtClean="0"/>
              <a:t>CAPTACIÓN</a:t>
            </a:r>
            <a:endParaRPr lang="es-MX" dirty="0"/>
          </a:p>
        </p:txBody>
      </p:sp>
      <p:sp>
        <p:nvSpPr>
          <p:cNvPr id="9" name="8 CuadroTexto"/>
          <p:cNvSpPr txBox="1"/>
          <p:nvPr/>
        </p:nvSpPr>
        <p:spPr>
          <a:xfrm rot="5400000">
            <a:off x="7185574" y="3030004"/>
            <a:ext cx="1857356" cy="369332"/>
          </a:xfrm>
          <a:prstGeom prst="rect">
            <a:avLst/>
          </a:prstGeom>
          <a:noFill/>
        </p:spPr>
        <p:txBody>
          <a:bodyPr wrap="square" rtlCol="0">
            <a:spAutoFit/>
          </a:bodyPr>
          <a:lstStyle/>
          <a:p>
            <a:r>
              <a:rPr lang="es-MX" dirty="0" smtClean="0"/>
              <a:t>COLOCACIÓN</a:t>
            </a:r>
            <a:endParaRPr lang="es-MX" dirty="0"/>
          </a:p>
        </p:txBody>
      </p:sp>
      <p:sp>
        <p:nvSpPr>
          <p:cNvPr id="10" name="9 CuadroTexto"/>
          <p:cNvSpPr txBox="1"/>
          <p:nvPr/>
        </p:nvSpPr>
        <p:spPr>
          <a:xfrm>
            <a:off x="1857356" y="4429132"/>
            <a:ext cx="2928958" cy="369332"/>
          </a:xfrm>
          <a:prstGeom prst="rect">
            <a:avLst/>
          </a:prstGeom>
          <a:noFill/>
        </p:spPr>
        <p:txBody>
          <a:bodyPr wrap="square" rtlCol="0">
            <a:spAutoFit/>
          </a:bodyPr>
          <a:lstStyle/>
          <a:p>
            <a:r>
              <a:rPr lang="es-MX" dirty="0" smtClean="0"/>
              <a:t>OPERACIONES PASIVAS</a:t>
            </a:r>
            <a:endParaRPr lang="es-MX" dirty="0"/>
          </a:p>
        </p:txBody>
      </p:sp>
      <p:sp>
        <p:nvSpPr>
          <p:cNvPr id="11" name="10 CuadroTexto"/>
          <p:cNvSpPr txBox="1"/>
          <p:nvPr/>
        </p:nvSpPr>
        <p:spPr>
          <a:xfrm>
            <a:off x="6072198" y="4357694"/>
            <a:ext cx="2899127" cy="369332"/>
          </a:xfrm>
          <a:prstGeom prst="rect">
            <a:avLst/>
          </a:prstGeom>
          <a:noFill/>
        </p:spPr>
        <p:txBody>
          <a:bodyPr wrap="none" rtlCol="0">
            <a:spAutoFit/>
          </a:bodyPr>
          <a:lstStyle/>
          <a:p>
            <a:r>
              <a:rPr lang="es-MX" dirty="0" smtClean="0"/>
              <a:t>OPERACIONES ACTIVAS</a:t>
            </a:r>
            <a:endParaRPr lang="es-MX" dirty="0"/>
          </a:p>
        </p:txBody>
      </p:sp>
      <p:cxnSp>
        <p:nvCxnSpPr>
          <p:cNvPr id="13" name="12 Conector angular"/>
          <p:cNvCxnSpPr/>
          <p:nvPr/>
        </p:nvCxnSpPr>
        <p:spPr>
          <a:xfrm>
            <a:off x="3357554" y="4929198"/>
            <a:ext cx="3143272" cy="642942"/>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15 Conector angular"/>
          <p:cNvCxnSpPr/>
          <p:nvPr/>
        </p:nvCxnSpPr>
        <p:spPr>
          <a:xfrm rot="10800000" flipV="1">
            <a:off x="3929058" y="4786322"/>
            <a:ext cx="3500462" cy="1143008"/>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rot="5400000">
            <a:off x="4571206" y="5857892"/>
            <a:ext cx="1429554" cy="794"/>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20 Conector recto"/>
          <p:cNvCxnSpPr/>
          <p:nvPr/>
        </p:nvCxnSpPr>
        <p:spPr>
          <a:xfrm>
            <a:off x="3357554" y="5143512"/>
            <a:ext cx="3929090" cy="1588"/>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25 Conector recto"/>
          <p:cNvCxnSpPr/>
          <p:nvPr/>
        </p:nvCxnSpPr>
        <p:spPr>
          <a:xfrm rot="10800000">
            <a:off x="5286380" y="6072206"/>
            <a:ext cx="1928826" cy="1588"/>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28 CuadroTexto"/>
          <p:cNvSpPr txBox="1"/>
          <p:nvPr/>
        </p:nvSpPr>
        <p:spPr>
          <a:xfrm>
            <a:off x="5715008" y="6215082"/>
            <a:ext cx="1214446" cy="369332"/>
          </a:xfrm>
          <a:prstGeom prst="rect">
            <a:avLst/>
          </a:prstGeom>
          <a:noFill/>
        </p:spPr>
        <p:txBody>
          <a:bodyPr wrap="square" rtlCol="0">
            <a:spAutoFit/>
          </a:bodyPr>
          <a:lstStyle/>
          <a:p>
            <a:r>
              <a:rPr lang="es-MX" dirty="0" smtClean="0"/>
              <a:t>CAPITAL</a:t>
            </a:r>
            <a:endParaRPr lang="es-MX" dirty="0"/>
          </a:p>
        </p:txBody>
      </p:sp>
      <p:sp>
        <p:nvSpPr>
          <p:cNvPr id="30" name="29 CuadroTexto"/>
          <p:cNvSpPr txBox="1"/>
          <p:nvPr/>
        </p:nvSpPr>
        <p:spPr>
          <a:xfrm>
            <a:off x="5857884" y="5643578"/>
            <a:ext cx="1026756" cy="369332"/>
          </a:xfrm>
          <a:prstGeom prst="rect">
            <a:avLst/>
          </a:prstGeom>
          <a:noFill/>
        </p:spPr>
        <p:txBody>
          <a:bodyPr wrap="none" rtlCol="0">
            <a:spAutoFit/>
          </a:bodyPr>
          <a:lstStyle/>
          <a:p>
            <a:r>
              <a:rPr lang="es-MX" dirty="0" smtClean="0"/>
              <a:t>PASIVO</a:t>
            </a:r>
            <a:endParaRPr lang="es-MX" dirty="0"/>
          </a:p>
        </p:txBody>
      </p:sp>
      <p:sp>
        <p:nvSpPr>
          <p:cNvPr id="31" name="30 CuadroTexto"/>
          <p:cNvSpPr txBox="1"/>
          <p:nvPr/>
        </p:nvSpPr>
        <p:spPr>
          <a:xfrm>
            <a:off x="3571868" y="5357826"/>
            <a:ext cx="1143008" cy="369332"/>
          </a:xfrm>
          <a:prstGeom prst="rect">
            <a:avLst/>
          </a:prstGeom>
          <a:noFill/>
        </p:spPr>
        <p:txBody>
          <a:bodyPr wrap="square" rtlCol="0">
            <a:spAutoFit/>
          </a:bodyPr>
          <a:lstStyle/>
          <a:p>
            <a:r>
              <a:rPr lang="es-MX" dirty="0" smtClean="0"/>
              <a:t>ACTIVO</a:t>
            </a:r>
            <a:endParaRPr lang="es-MX" dirty="0"/>
          </a:p>
        </p:txBody>
      </p:sp>
      <p:sp>
        <p:nvSpPr>
          <p:cNvPr id="32" name="31 CuadroTexto"/>
          <p:cNvSpPr txBox="1"/>
          <p:nvPr/>
        </p:nvSpPr>
        <p:spPr>
          <a:xfrm>
            <a:off x="3071802" y="6143644"/>
            <a:ext cx="1691489" cy="369332"/>
          </a:xfrm>
          <a:prstGeom prst="rect">
            <a:avLst/>
          </a:prstGeom>
          <a:noFill/>
        </p:spPr>
        <p:txBody>
          <a:bodyPr wrap="none" rtlCol="0">
            <a:spAutoFit/>
          </a:bodyPr>
          <a:lstStyle/>
          <a:p>
            <a:r>
              <a:rPr lang="es-MX" dirty="0" smtClean="0"/>
              <a:t>Cartera = c x c</a:t>
            </a:r>
            <a:endParaRPr lang="es-MX" dirty="0"/>
          </a:p>
        </p:txBody>
      </p:sp>
      <p:sp>
        <p:nvSpPr>
          <p:cNvPr id="33" name="32 CuadroTexto"/>
          <p:cNvSpPr txBox="1"/>
          <p:nvPr/>
        </p:nvSpPr>
        <p:spPr>
          <a:xfrm>
            <a:off x="6572264" y="5214950"/>
            <a:ext cx="2268570" cy="369332"/>
          </a:xfrm>
          <a:prstGeom prst="rect">
            <a:avLst/>
          </a:prstGeom>
          <a:noFill/>
        </p:spPr>
        <p:txBody>
          <a:bodyPr wrap="none" rtlCol="0">
            <a:spAutoFit/>
          </a:bodyPr>
          <a:lstStyle/>
          <a:p>
            <a:r>
              <a:rPr lang="es-MX" dirty="0" smtClean="0"/>
              <a:t>Obligaciones = c x p</a:t>
            </a:r>
            <a:endParaRPr lang="es-MX"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2571736" y="1500174"/>
            <a:ext cx="6400800" cy="2286000"/>
          </a:xfrm>
        </p:spPr>
        <p:txBody>
          <a:bodyPr/>
          <a:lstStyle/>
          <a:p>
            <a:pPr algn="ctr"/>
            <a:r>
              <a:rPr lang="es-MX" dirty="0" smtClean="0"/>
              <a:t>¿ Qué es intermediación financiera ?</a:t>
            </a:r>
            <a:endParaRPr lang="es-MX" dirty="0"/>
          </a:p>
        </p:txBody>
      </p:sp>
      <p:pic>
        <p:nvPicPr>
          <p:cNvPr id="53250" name="Picture 2" descr="Go to fullsize image">
            <a:hlinkClick r:id="rId2"/>
          </p:cNvPr>
          <p:cNvPicPr>
            <a:picLocks noChangeAspect="1" noChangeArrowheads="1"/>
          </p:cNvPicPr>
          <p:nvPr/>
        </p:nvPicPr>
        <p:blipFill>
          <a:blip r:embed="rId3" cstate="print"/>
          <a:srcRect/>
          <a:stretch>
            <a:fillRect/>
          </a:stretch>
        </p:blipFill>
        <p:spPr bwMode="auto">
          <a:xfrm>
            <a:off x="2714611" y="4071942"/>
            <a:ext cx="3361785" cy="2286016"/>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normAutofit fontScale="90000"/>
          </a:bodyPr>
          <a:lstStyle/>
          <a:p>
            <a:pPr algn="ctr"/>
            <a:r>
              <a:rPr lang="es-MX"/>
              <a:t>Actores de la Actividad Financiera</a:t>
            </a:r>
            <a:endParaRPr lang="es-ES"/>
          </a:p>
        </p:txBody>
      </p:sp>
      <p:sp>
        <p:nvSpPr>
          <p:cNvPr id="51203" name="Rectangle 3"/>
          <p:cNvSpPr>
            <a:spLocks noGrp="1" noChangeArrowheads="1"/>
          </p:cNvSpPr>
          <p:nvPr>
            <p:ph type="body" idx="1"/>
          </p:nvPr>
        </p:nvSpPr>
        <p:spPr/>
        <p:txBody>
          <a:bodyPr/>
          <a:lstStyle/>
          <a:p>
            <a:pPr>
              <a:buFont typeface="Wingdings" pitchFamily="2" charset="2"/>
              <a:buNone/>
            </a:pPr>
            <a:r>
              <a:rPr lang="es-MX"/>
              <a:t>					</a:t>
            </a:r>
            <a:endParaRPr lang="es-ES"/>
          </a:p>
        </p:txBody>
      </p:sp>
      <p:pic>
        <p:nvPicPr>
          <p:cNvPr id="51204" name="Picture 4" descr="j0222015"/>
          <p:cNvPicPr>
            <a:picLocks noChangeAspect="1" noChangeArrowheads="1"/>
          </p:cNvPicPr>
          <p:nvPr/>
        </p:nvPicPr>
        <p:blipFill>
          <a:blip r:embed="rId2" cstate="print"/>
          <a:srcRect/>
          <a:stretch>
            <a:fillRect/>
          </a:stretch>
        </p:blipFill>
        <p:spPr bwMode="auto">
          <a:xfrm>
            <a:off x="622300" y="1544638"/>
            <a:ext cx="1779588" cy="1787525"/>
          </a:xfrm>
          <a:prstGeom prst="rect">
            <a:avLst/>
          </a:prstGeom>
          <a:noFill/>
        </p:spPr>
      </p:pic>
      <p:pic>
        <p:nvPicPr>
          <p:cNvPr id="51205" name="Picture 5" descr="j0222019"/>
          <p:cNvPicPr>
            <a:picLocks noChangeAspect="1" noChangeArrowheads="1"/>
          </p:cNvPicPr>
          <p:nvPr/>
        </p:nvPicPr>
        <p:blipFill>
          <a:blip r:embed="rId3" cstate="print"/>
          <a:srcRect/>
          <a:stretch>
            <a:fillRect/>
          </a:stretch>
        </p:blipFill>
        <p:spPr bwMode="auto">
          <a:xfrm>
            <a:off x="684213" y="2565400"/>
            <a:ext cx="1781175" cy="1787525"/>
          </a:xfrm>
          <a:prstGeom prst="rect">
            <a:avLst/>
          </a:prstGeom>
          <a:noFill/>
        </p:spPr>
      </p:pic>
      <p:pic>
        <p:nvPicPr>
          <p:cNvPr id="51206" name="Picture 6" descr="j0222021"/>
          <p:cNvPicPr>
            <a:picLocks noChangeAspect="1" noChangeArrowheads="1"/>
          </p:cNvPicPr>
          <p:nvPr/>
        </p:nvPicPr>
        <p:blipFill>
          <a:blip r:embed="rId4" cstate="print"/>
          <a:srcRect/>
          <a:stretch>
            <a:fillRect/>
          </a:stretch>
        </p:blipFill>
        <p:spPr bwMode="auto">
          <a:xfrm>
            <a:off x="1835150" y="1916113"/>
            <a:ext cx="1781175" cy="1787525"/>
          </a:xfrm>
          <a:prstGeom prst="rect">
            <a:avLst/>
          </a:prstGeom>
          <a:noFill/>
        </p:spPr>
      </p:pic>
      <p:pic>
        <p:nvPicPr>
          <p:cNvPr id="51207" name="Picture 7" descr="MCj04061320000[1]"/>
          <p:cNvPicPr>
            <a:picLocks noChangeAspect="1" noChangeArrowheads="1"/>
          </p:cNvPicPr>
          <p:nvPr/>
        </p:nvPicPr>
        <p:blipFill>
          <a:blip r:embed="rId5" cstate="print"/>
          <a:srcRect/>
          <a:stretch>
            <a:fillRect/>
          </a:stretch>
        </p:blipFill>
        <p:spPr bwMode="auto">
          <a:xfrm>
            <a:off x="2411413" y="3716338"/>
            <a:ext cx="1512887" cy="876300"/>
          </a:xfrm>
          <a:prstGeom prst="rect">
            <a:avLst/>
          </a:prstGeom>
          <a:noFill/>
        </p:spPr>
      </p:pic>
      <p:sp>
        <p:nvSpPr>
          <p:cNvPr id="51208" name="Line 8"/>
          <p:cNvSpPr>
            <a:spLocks noChangeShapeType="1"/>
          </p:cNvSpPr>
          <p:nvPr/>
        </p:nvSpPr>
        <p:spPr bwMode="auto">
          <a:xfrm>
            <a:off x="3924300" y="2997200"/>
            <a:ext cx="1296988" cy="0"/>
          </a:xfrm>
          <a:prstGeom prst="line">
            <a:avLst/>
          </a:prstGeom>
          <a:noFill/>
          <a:ln w="9525">
            <a:solidFill>
              <a:schemeClr val="tx1"/>
            </a:solidFill>
            <a:round/>
            <a:headEnd/>
            <a:tailEnd type="triangle" w="med" len="med"/>
          </a:ln>
          <a:effectLst/>
        </p:spPr>
        <p:txBody>
          <a:bodyPr/>
          <a:lstStyle/>
          <a:p>
            <a:endParaRPr lang="es-MX"/>
          </a:p>
        </p:txBody>
      </p:sp>
      <p:pic>
        <p:nvPicPr>
          <p:cNvPr id="51209" name="Picture 9" descr="MCj03013820000[1]"/>
          <p:cNvPicPr>
            <a:picLocks noChangeAspect="1" noChangeArrowheads="1"/>
          </p:cNvPicPr>
          <p:nvPr/>
        </p:nvPicPr>
        <p:blipFill>
          <a:blip r:embed="rId6" cstate="print"/>
          <a:srcRect/>
          <a:stretch>
            <a:fillRect/>
          </a:stretch>
        </p:blipFill>
        <p:spPr bwMode="auto">
          <a:xfrm>
            <a:off x="5435600" y="2205038"/>
            <a:ext cx="1806575" cy="1793875"/>
          </a:xfrm>
          <a:prstGeom prst="rect">
            <a:avLst/>
          </a:prstGeom>
          <a:noFill/>
        </p:spPr>
      </p:pic>
      <p:pic>
        <p:nvPicPr>
          <p:cNvPr id="51210" name="Picture 10" descr="MCj03039050000[1]"/>
          <p:cNvPicPr>
            <a:picLocks noChangeAspect="1" noChangeArrowheads="1"/>
          </p:cNvPicPr>
          <p:nvPr/>
        </p:nvPicPr>
        <p:blipFill>
          <a:blip r:embed="rId7" cstate="print"/>
          <a:srcRect/>
          <a:stretch>
            <a:fillRect/>
          </a:stretch>
        </p:blipFill>
        <p:spPr bwMode="auto">
          <a:xfrm>
            <a:off x="6334125" y="4411663"/>
            <a:ext cx="1633538" cy="1820862"/>
          </a:xfrm>
          <a:prstGeom prst="rect">
            <a:avLst/>
          </a:prstGeom>
          <a:noFill/>
        </p:spPr>
      </p:pic>
      <p:sp>
        <p:nvSpPr>
          <p:cNvPr id="51211" name="Line 11"/>
          <p:cNvSpPr>
            <a:spLocks noChangeShapeType="1"/>
          </p:cNvSpPr>
          <p:nvPr/>
        </p:nvSpPr>
        <p:spPr bwMode="auto">
          <a:xfrm>
            <a:off x="6156325" y="4365625"/>
            <a:ext cx="215900" cy="719138"/>
          </a:xfrm>
          <a:prstGeom prst="line">
            <a:avLst/>
          </a:prstGeom>
          <a:noFill/>
          <a:ln w="9525">
            <a:solidFill>
              <a:schemeClr val="tx1"/>
            </a:solidFill>
            <a:round/>
            <a:headEnd/>
            <a:tailEnd type="triangle" w="med" len="med"/>
          </a:ln>
          <a:effectLst/>
        </p:spPr>
        <p:txBody>
          <a:bodyPr/>
          <a:lstStyle/>
          <a:p>
            <a:endParaRPr lang="es-MX"/>
          </a:p>
        </p:txBody>
      </p:sp>
      <p:sp>
        <p:nvSpPr>
          <p:cNvPr id="51212" name="Text Box 12"/>
          <p:cNvSpPr txBox="1">
            <a:spLocks noChangeArrowheads="1"/>
          </p:cNvSpPr>
          <p:nvPr/>
        </p:nvSpPr>
        <p:spPr bwMode="auto">
          <a:xfrm>
            <a:off x="1239838" y="4816475"/>
            <a:ext cx="3332162" cy="915988"/>
          </a:xfrm>
          <a:prstGeom prst="rect">
            <a:avLst/>
          </a:prstGeom>
          <a:noFill/>
          <a:ln w="9525">
            <a:noFill/>
            <a:miter lim="800000"/>
            <a:headEnd/>
            <a:tailEnd/>
          </a:ln>
          <a:effectLst/>
        </p:spPr>
        <p:txBody>
          <a:bodyPr>
            <a:spAutoFit/>
          </a:bodyPr>
          <a:lstStyle/>
          <a:p>
            <a:r>
              <a:rPr lang="es-MX"/>
              <a:t>PÚBLICO CON EXCEDENTES DE DISPONIBILIDADES</a:t>
            </a:r>
            <a:endParaRPr lang="es-ES"/>
          </a:p>
        </p:txBody>
      </p:sp>
      <p:sp>
        <p:nvSpPr>
          <p:cNvPr id="51213" name="Text Box 13"/>
          <p:cNvSpPr txBox="1">
            <a:spLocks noChangeArrowheads="1"/>
          </p:cNvSpPr>
          <p:nvPr/>
        </p:nvSpPr>
        <p:spPr bwMode="auto">
          <a:xfrm>
            <a:off x="4859338" y="1773238"/>
            <a:ext cx="3778250" cy="366712"/>
          </a:xfrm>
          <a:prstGeom prst="rect">
            <a:avLst/>
          </a:prstGeom>
          <a:noFill/>
          <a:ln w="9525">
            <a:noFill/>
            <a:miter lim="800000"/>
            <a:headEnd/>
            <a:tailEnd/>
          </a:ln>
          <a:effectLst/>
        </p:spPr>
        <p:txBody>
          <a:bodyPr wrap="none">
            <a:spAutoFit/>
          </a:bodyPr>
          <a:lstStyle/>
          <a:p>
            <a:r>
              <a:rPr lang="es-MX"/>
              <a:t>INTERMEDIARIOS FINANCIEROS</a:t>
            </a:r>
            <a:endParaRPr lang="es-ES"/>
          </a:p>
        </p:txBody>
      </p:sp>
      <p:sp>
        <p:nvSpPr>
          <p:cNvPr id="51214" name="Text Box 14"/>
          <p:cNvSpPr txBox="1">
            <a:spLocks noChangeArrowheads="1"/>
          </p:cNvSpPr>
          <p:nvPr/>
        </p:nvSpPr>
        <p:spPr bwMode="auto">
          <a:xfrm>
            <a:off x="5343525" y="6113463"/>
            <a:ext cx="3600450" cy="366712"/>
          </a:xfrm>
          <a:prstGeom prst="rect">
            <a:avLst/>
          </a:prstGeom>
          <a:noFill/>
          <a:ln w="9525">
            <a:noFill/>
            <a:miter lim="800000"/>
            <a:headEnd/>
            <a:tailEnd/>
          </a:ln>
          <a:effectLst/>
        </p:spPr>
        <p:txBody>
          <a:bodyPr wrap="none">
            <a:spAutoFit/>
          </a:bodyPr>
          <a:lstStyle/>
          <a:p>
            <a:r>
              <a:rPr lang="es-MX"/>
              <a:t>DEMANDANTES DEFICITARIOS</a:t>
            </a:r>
            <a:endParaRPr lang="es-E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idx="4294967295"/>
          </p:nvPr>
        </p:nvSpPr>
        <p:spPr>
          <a:xfrm>
            <a:off x="1371600" y="277813"/>
            <a:ext cx="7772400" cy="1143000"/>
          </a:xfrm>
        </p:spPr>
        <p:txBody>
          <a:bodyPr>
            <a:normAutofit fontScale="90000"/>
          </a:bodyPr>
          <a:lstStyle/>
          <a:p>
            <a:pPr algn="ctr"/>
            <a:r>
              <a:rPr lang="es-MX" sz="3800"/>
              <a:t>Formas de Intermediación Financiera</a:t>
            </a:r>
            <a:endParaRPr lang="es-ES" sz="3800"/>
          </a:p>
        </p:txBody>
      </p:sp>
      <p:pic>
        <p:nvPicPr>
          <p:cNvPr id="52229" name="Picture 5" descr="MCj03106020000[1]"/>
          <p:cNvPicPr>
            <a:picLocks noChangeAspect="1" noChangeArrowheads="1"/>
          </p:cNvPicPr>
          <p:nvPr/>
        </p:nvPicPr>
        <p:blipFill>
          <a:blip r:embed="rId2" cstate="print"/>
          <a:srcRect/>
          <a:stretch>
            <a:fillRect/>
          </a:stretch>
        </p:blipFill>
        <p:spPr bwMode="auto">
          <a:xfrm>
            <a:off x="6713538" y="2163763"/>
            <a:ext cx="1712912" cy="1820862"/>
          </a:xfrm>
          <a:prstGeom prst="rect">
            <a:avLst/>
          </a:prstGeom>
          <a:noFill/>
        </p:spPr>
      </p:pic>
      <p:pic>
        <p:nvPicPr>
          <p:cNvPr id="52230" name="Picture 6" descr="MCj01974260000[1]"/>
          <p:cNvPicPr>
            <a:picLocks noChangeAspect="1" noChangeArrowheads="1"/>
          </p:cNvPicPr>
          <p:nvPr/>
        </p:nvPicPr>
        <p:blipFill>
          <a:blip r:embed="rId3" cstate="print"/>
          <a:srcRect/>
          <a:stretch>
            <a:fillRect/>
          </a:stretch>
        </p:blipFill>
        <p:spPr bwMode="auto">
          <a:xfrm>
            <a:off x="1116013" y="1844675"/>
            <a:ext cx="2879725" cy="1676400"/>
          </a:xfrm>
          <a:prstGeom prst="rect">
            <a:avLst/>
          </a:prstGeom>
          <a:noFill/>
        </p:spPr>
      </p:pic>
      <p:sp>
        <p:nvSpPr>
          <p:cNvPr id="52231" name="Text Box 7"/>
          <p:cNvSpPr txBox="1">
            <a:spLocks noChangeArrowheads="1"/>
          </p:cNvSpPr>
          <p:nvPr/>
        </p:nvSpPr>
        <p:spPr bwMode="auto">
          <a:xfrm>
            <a:off x="1311275" y="3665538"/>
            <a:ext cx="1352550" cy="366712"/>
          </a:xfrm>
          <a:prstGeom prst="rect">
            <a:avLst/>
          </a:prstGeom>
          <a:noFill/>
          <a:ln w="9525">
            <a:noFill/>
            <a:miter lim="800000"/>
            <a:headEnd/>
            <a:tailEnd/>
          </a:ln>
          <a:effectLst/>
        </p:spPr>
        <p:txBody>
          <a:bodyPr wrap="none">
            <a:spAutoFit/>
          </a:bodyPr>
          <a:lstStyle/>
          <a:p>
            <a:r>
              <a:rPr lang="es-MX"/>
              <a:t>BANCARIA</a:t>
            </a:r>
            <a:endParaRPr lang="es-ES"/>
          </a:p>
        </p:txBody>
      </p:sp>
      <p:sp>
        <p:nvSpPr>
          <p:cNvPr id="52232" name="Text Box 8"/>
          <p:cNvSpPr txBox="1">
            <a:spLocks noChangeArrowheads="1"/>
          </p:cNvSpPr>
          <p:nvPr/>
        </p:nvSpPr>
        <p:spPr bwMode="auto">
          <a:xfrm>
            <a:off x="5724525" y="4076700"/>
            <a:ext cx="2876550" cy="366713"/>
          </a:xfrm>
          <a:prstGeom prst="rect">
            <a:avLst/>
          </a:prstGeom>
          <a:noFill/>
          <a:ln w="9525">
            <a:noFill/>
            <a:miter lim="800000"/>
            <a:headEnd/>
            <a:tailEnd/>
          </a:ln>
          <a:effectLst/>
        </p:spPr>
        <p:txBody>
          <a:bodyPr wrap="none">
            <a:spAutoFit/>
          </a:bodyPr>
          <a:lstStyle/>
          <a:p>
            <a:r>
              <a:rPr lang="es-MX"/>
              <a:t>MERCADO DE VALORES</a:t>
            </a:r>
            <a:endParaRPr lang="es-ES"/>
          </a:p>
        </p:txBody>
      </p:sp>
      <p:sp>
        <p:nvSpPr>
          <p:cNvPr id="52233" name="Line 9"/>
          <p:cNvSpPr>
            <a:spLocks noChangeShapeType="1"/>
          </p:cNvSpPr>
          <p:nvPr/>
        </p:nvSpPr>
        <p:spPr bwMode="auto">
          <a:xfrm flipH="1">
            <a:off x="4427538" y="4581525"/>
            <a:ext cx="1944687" cy="576263"/>
          </a:xfrm>
          <a:prstGeom prst="line">
            <a:avLst/>
          </a:prstGeom>
          <a:noFill/>
          <a:ln w="9525">
            <a:solidFill>
              <a:schemeClr val="tx1"/>
            </a:solidFill>
            <a:round/>
            <a:headEnd/>
            <a:tailEnd type="triangle" w="med" len="med"/>
          </a:ln>
          <a:effectLst/>
        </p:spPr>
        <p:txBody>
          <a:bodyPr/>
          <a:lstStyle/>
          <a:p>
            <a:endParaRPr lang="es-MX"/>
          </a:p>
        </p:txBody>
      </p:sp>
      <p:sp>
        <p:nvSpPr>
          <p:cNvPr id="52234" name="Line 10"/>
          <p:cNvSpPr>
            <a:spLocks noChangeShapeType="1"/>
          </p:cNvSpPr>
          <p:nvPr/>
        </p:nvSpPr>
        <p:spPr bwMode="auto">
          <a:xfrm flipH="1">
            <a:off x="6877050" y="4581525"/>
            <a:ext cx="142875" cy="863600"/>
          </a:xfrm>
          <a:prstGeom prst="line">
            <a:avLst/>
          </a:prstGeom>
          <a:noFill/>
          <a:ln w="9525">
            <a:solidFill>
              <a:schemeClr val="tx1"/>
            </a:solidFill>
            <a:round/>
            <a:headEnd/>
            <a:tailEnd type="triangle" w="med" len="med"/>
          </a:ln>
          <a:effectLst/>
        </p:spPr>
        <p:txBody>
          <a:bodyPr/>
          <a:lstStyle/>
          <a:p>
            <a:endParaRPr lang="es-MX"/>
          </a:p>
        </p:txBody>
      </p:sp>
      <p:pic>
        <p:nvPicPr>
          <p:cNvPr id="52235" name="Picture 11" descr="MCBS00558_0000[1]"/>
          <p:cNvPicPr>
            <a:picLocks noChangeAspect="1" noChangeArrowheads="1"/>
          </p:cNvPicPr>
          <p:nvPr/>
        </p:nvPicPr>
        <p:blipFill>
          <a:blip r:embed="rId4" cstate="print"/>
          <a:srcRect/>
          <a:stretch>
            <a:fillRect/>
          </a:stretch>
        </p:blipFill>
        <p:spPr bwMode="auto">
          <a:xfrm>
            <a:off x="2484438" y="4868863"/>
            <a:ext cx="1439862" cy="1274762"/>
          </a:xfrm>
          <a:prstGeom prst="rect">
            <a:avLst/>
          </a:prstGeom>
          <a:noFill/>
        </p:spPr>
      </p:pic>
      <p:pic>
        <p:nvPicPr>
          <p:cNvPr id="52236" name="Picture 12" descr="MCj04042970000[1]"/>
          <p:cNvPicPr>
            <a:picLocks noChangeAspect="1" noChangeArrowheads="1"/>
          </p:cNvPicPr>
          <p:nvPr/>
        </p:nvPicPr>
        <p:blipFill>
          <a:blip r:embed="rId5" cstate="print"/>
          <a:srcRect/>
          <a:stretch>
            <a:fillRect/>
          </a:stretch>
        </p:blipFill>
        <p:spPr bwMode="auto">
          <a:xfrm>
            <a:off x="6300788" y="5445125"/>
            <a:ext cx="1238250" cy="919163"/>
          </a:xfrm>
          <a:prstGeom prst="rect">
            <a:avLst/>
          </a:prstGeom>
          <a:noFill/>
        </p:spPr>
      </p:pic>
      <p:sp>
        <p:nvSpPr>
          <p:cNvPr id="52237" name="Text Box 13"/>
          <p:cNvSpPr txBox="1">
            <a:spLocks noChangeArrowheads="1"/>
          </p:cNvSpPr>
          <p:nvPr/>
        </p:nvSpPr>
        <p:spPr bwMode="auto">
          <a:xfrm>
            <a:off x="2247900" y="6113463"/>
            <a:ext cx="1301750" cy="366712"/>
          </a:xfrm>
          <a:prstGeom prst="rect">
            <a:avLst/>
          </a:prstGeom>
          <a:noFill/>
          <a:ln w="9525">
            <a:noFill/>
            <a:miter lim="800000"/>
            <a:headEnd/>
            <a:tailEnd/>
          </a:ln>
          <a:effectLst/>
        </p:spPr>
        <p:txBody>
          <a:bodyPr wrap="none">
            <a:spAutoFit/>
          </a:bodyPr>
          <a:lstStyle/>
          <a:p>
            <a:r>
              <a:rPr lang="es-MX"/>
              <a:t>BURSÁTIL</a:t>
            </a:r>
            <a:endParaRPr lang="es-ES"/>
          </a:p>
        </p:txBody>
      </p:sp>
      <p:sp>
        <p:nvSpPr>
          <p:cNvPr id="52238" name="Text Box 14"/>
          <p:cNvSpPr txBox="1">
            <a:spLocks noChangeArrowheads="1"/>
          </p:cNvSpPr>
          <p:nvPr/>
        </p:nvSpPr>
        <p:spPr bwMode="auto">
          <a:xfrm>
            <a:off x="5919788" y="6329363"/>
            <a:ext cx="2127250" cy="366712"/>
          </a:xfrm>
          <a:prstGeom prst="rect">
            <a:avLst/>
          </a:prstGeom>
          <a:noFill/>
          <a:ln w="9525">
            <a:noFill/>
            <a:miter lim="800000"/>
            <a:headEnd/>
            <a:tailEnd/>
          </a:ln>
          <a:effectLst/>
        </p:spPr>
        <p:txBody>
          <a:bodyPr wrap="none">
            <a:spAutoFit/>
          </a:bodyPr>
          <a:lstStyle/>
          <a:p>
            <a:r>
              <a:rPr lang="es-MX"/>
              <a:t>EXTRA BURSÁTIL</a:t>
            </a:r>
            <a:endParaRPr lang="es-ES"/>
          </a:p>
        </p:txBody>
      </p:sp>
      <p:pic>
        <p:nvPicPr>
          <p:cNvPr id="52239" name="Picture 15" descr="MCj03451980000[1]"/>
          <p:cNvPicPr>
            <a:picLocks noChangeAspect="1" noChangeArrowheads="1"/>
          </p:cNvPicPr>
          <p:nvPr/>
        </p:nvPicPr>
        <p:blipFill>
          <a:blip r:embed="rId6" cstate="print"/>
          <a:srcRect/>
          <a:stretch>
            <a:fillRect/>
          </a:stretch>
        </p:blipFill>
        <p:spPr bwMode="auto">
          <a:xfrm>
            <a:off x="4357686" y="2928934"/>
            <a:ext cx="1701800" cy="1054100"/>
          </a:xfrm>
          <a:prstGeom prst="rect">
            <a:avLst/>
          </a:prstGeom>
          <a:noFill/>
        </p:spPr>
      </p:pic>
      <p:sp>
        <p:nvSpPr>
          <p:cNvPr id="52240" name="Text Box 16"/>
          <p:cNvSpPr txBox="1">
            <a:spLocks noChangeArrowheads="1"/>
          </p:cNvSpPr>
          <p:nvPr/>
        </p:nvSpPr>
        <p:spPr bwMode="auto">
          <a:xfrm>
            <a:off x="4192588" y="1647824"/>
            <a:ext cx="2236800" cy="923330"/>
          </a:xfrm>
          <a:prstGeom prst="rect">
            <a:avLst/>
          </a:prstGeom>
          <a:noFill/>
          <a:ln w="9525">
            <a:noFill/>
            <a:miter lim="800000"/>
            <a:headEnd/>
            <a:tailEnd/>
          </a:ln>
          <a:effectLst/>
        </p:spPr>
        <p:txBody>
          <a:bodyPr wrap="square">
            <a:spAutoFit/>
          </a:bodyPr>
          <a:lstStyle/>
          <a:p>
            <a:pPr algn="ctr"/>
            <a:r>
              <a:rPr lang="es-MX" dirty="0"/>
              <a:t>CHINESE </a:t>
            </a:r>
            <a:r>
              <a:rPr lang="es-MX" dirty="0" smtClean="0"/>
              <a:t>WALL</a:t>
            </a:r>
            <a:r>
              <a:rPr lang="es-ES" dirty="0" smtClean="0"/>
              <a:t> </a:t>
            </a:r>
            <a:r>
              <a:rPr lang="es-ES" dirty="0" err="1" smtClean="0"/>
              <a:t>Glass-Steagall</a:t>
            </a:r>
            <a:r>
              <a:rPr lang="es-ES" dirty="0" smtClean="0"/>
              <a:t> </a:t>
            </a:r>
            <a:r>
              <a:rPr lang="es-ES" dirty="0" err="1" smtClean="0"/>
              <a:t>Act</a:t>
            </a:r>
            <a:r>
              <a:rPr lang="es-ES" dirty="0" smtClean="0"/>
              <a:t>   1933 – 1999</a:t>
            </a:r>
            <a:endParaRPr lang="es-E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OPM</a:t>
            </a:r>
            <a:endParaRPr lang="es-MX" dirty="0"/>
          </a:p>
        </p:txBody>
      </p:sp>
      <p:pic>
        <p:nvPicPr>
          <p:cNvPr id="4" name="b070020524_0" descr="Other People's Money"/>
          <p:cNvPicPr>
            <a:picLocks noGrp="1"/>
          </p:cNvPicPr>
          <p:nvPr>
            <p:ph idx="1"/>
          </p:nvPr>
        </p:nvPicPr>
        <p:blipFill>
          <a:blip r:embed="rId2" cstate="print"/>
          <a:srcRect/>
          <a:stretch>
            <a:fillRect/>
          </a:stretch>
        </p:blipFill>
        <p:spPr bwMode="auto">
          <a:xfrm>
            <a:off x="1714480" y="1285860"/>
            <a:ext cx="2643206" cy="4000528"/>
          </a:xfrm>
          <a:prstGeom prst="rect">
            <a:avLst/>
          </a:prstGeom>
          <a:noFill/>
          <a:ln w="9525">
            <a:noFill/>
            <a:miter lim="800000"/>
            <a:headEnd/>
            <a:tailEnd/>
          </a:ln>
        </p:spPr>
      </p:pic>
      <p:sp>
        <p:nvSpPr>
          <p:cNvPr id="5" name="4 CuadroTexto"/>
          <p:cNvSpPr txBox="1"/>
          <p:nvPr/>
        </p:nvSpPr>
        <p:spPr>
          <a:xfrm>
            <a:off x="4357686" y="2000240"/>
            <a:ext cx="4000528" cy="3170099"/>
          </a:xfrm>
          <a:prstGeom prst="rect">
            <a:avLst/>
          </a:prstGeom>
          <a:noFill/>
        </p:spPr>
        <p:txBody>
          <a:bodyPr wrap="square" rtlCol="0">
            <a:spAutoFit/>
          </a:bodyPr>
          <a:lstStyle/>
          <a:p>
            <a:pPr algn="ctr"/>
            <a:r>
              <a:rPr lang="es-MX" sz="4000" dirty="0"/>
              <a:t>Empresa que concede créditos a </a:t>
            </a:r>
            <a:r>
              <a:rPr lang="es-MX" sz="4000" dirty="0" smtClean="0"/>
              <a:t>otros con fondos ajenos </a:t>
            </a:r>
            <a:endParaRPr lang="es-MX" sz="40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Captación</a:t>
            </a:r>
            <a:endParaRPr lang="es-MX" dirty="0"/>
          </a:p>
        </p:txBody>
      </p:sp>
      <p:sp>
        <p:nvSpPr>
          <p:cNvPr id="3" name="2 Marcador de contenido"/>
          <p:cNvSpPr>
            <a:spLocks noGrp="1"/>
          </p:cNvSpPr>
          <p:nvPr>
            <p:ph idx="1"/>
          </p:nvPr>
        </p:nvSpPr>
        <p:spPr/>
        <p:txBody>
          <a:bodyPr/>
          <a:lstStyle/>
          <a:p>
            <a:pPr algn="ctr">
              <a:buNone/>
            </a:pPr>
            <a:r>
              <a:rPr lang="es-MX" dirty="0" smtClean="0"/>
              <a:t>Operaciones por la que se obtienen de terceros recursos líquidos para el financiamiento de actividades.</a:t>
            </a:r>
            <a:endParaRPr lang="es-MX" dirty="0"/>
          </a:p>
        </p:txBody>
      </p:sp>
      <p:sp>
        <p:nvSpPr>
          <p:cNvPr id="4" name="3 Elipse"/>
          <p:cNvSpPr/>
          <p:nvPr/>
        </p:nvSpPr>
        <p:spPr>
          <a:xfrm>
            <a:off x="2000232" y="2000240"/>
            <a:ext cx="2000264" cy="57150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5 Arco"/>
          <p:cNvSpPr/>
          <p:nvPr/>
        </p:nvSpPr>
        <p:spPr>
          <a:xfrm>
            <a:off x="2500298" y="2428868"/>
            <a:ext cx="857256" cy="2428892"/>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7" name="6 CuadroTexto"/>
          <p:cNvSpPr txBox="1"/>
          <p:nvPr/>
        </p:nvSpPr>
        <p:spPr>
          <a:xfrm>
            <a:off x="2143108" y="3714752"/>
            <a:ext cx="2428935" cy="646331"/>
          </a:xfrm>
          <a:prstGeom prst="rect">
            <a:avLst/>
          </a:prstGeom>
          <a:noFill/>
        </p:spPr>
        <p:txBody>
          <a:bodyPr wrap="none" rtlCol="0">
            <a:spAutoFit/>
          </a:bodyPr>
          <a:lstStyle/>
          <a:p>
            <a:r>
              <a:rPr lang="es-MX" dirty="0" smtClean="0"/>
              <a:t>NO de los Accionistas</a:t>
            </a:r>
          </a:p>
          <a:p>
            <a:pPr algn="ctr"/>
            <a:r>
              <a:rPr lang="es-MX" dirty="0" smtClean="0"/>
              <a:t>(Capitalización)</a:t>
            </a:r>
            <a:endParaRPr lang="es-MX" dirty="0"/>
          </a:p>
        </p:txBody>
      </p:sp>
      <p:sp>
        <p:nvSpPr>
          <p:cNvPr id="9" name="8 Arco"/>
          <p:cNvSpPr/>
          <p:nvPr/>
        </p:nvSpPr>
        <p:spPr>
          <a:xfrm>
            <a:off x="6357950" y="2928934"/>
            <a:ext cx="428628" cy="2357454"/>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10" name="9 CuadroTexto"/>
          <p:cNvSpPr txBox="1"/>
          <p:nvPr/>
        </p:nvSpPr>
        <p:spPr>
          <a:xfrm>
            <a:off x="5286380" y="4572008"/>
            <a:ext cx="3857620" cy="646331"/>
          </a:xfrm>
          <a:prstGeom prst="rect">
            <a:avLst/>
          </a:prstGeom>
          <a:noFill/>
        </p:spPr>
        <p:txBody>
          <a:bodyPr wrap="square" rtlCol="0">
            <a:spAutoFit/>
          </a:bodyPr>
          <a:lstStyle/>
          <a:p>
            <a:r>
              <a:rPr lang="es-MX" dirty="0" smtClean="0"/>
              <a:t>PROPIAS – Mercado de Capitales</a:t>
            </a:r>
          </a:p>
          <a:p>
            <a:r>
              <a:rPr lang="es-MX" dirty="0" smtClean="0"/>
              <a:t>AJENAS – Mercado Financiero</a:t>
            </a:r>
            <a:endParaRPr lang="es-MX"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Captación Ilegal  - 3775</a:t>
            </a:r>
            <a:endParaRPr lang="es-MX"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2542124" y="1447800"/>
            <a:ext cx="5285301" cy="4800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Remedio de Captación Ilegal = Inscripción de Oferta.  Art. 3</a:t>
            </a:r>
            <a:endParaRPr lang="es-MX" dirty="0"/>
          </a:p>
        </p:txBody>
      </p:sp>
      <p:sp>
        <p:nvSpPr>
          <p:cNvPr id="3" name="2 Marcador de contenido"/>
          <p:cNvSpPr>
            <a:spLocks noGrp="1"/>
          </p:cNvSpPr>
          <p:nvPr>
            <p:ph idx="1"/>
          </p:nvPr>
        </p:nvSpPr>
        <p:spPr/>
        <p:txBody>
          <a:bodyPr/>
          <a:lstStyle/>
          <a:p>
            <a:endParaRPr lang="es-MX" dirty="0" smtClean="0"/>
          </a:p>
          <a:p>
            <a:r>
              <a:rPr lang="es-MX" dirty="0" smtClean="0"/>
              <a:t>Oferta Pública:</a:t>
            </a:r>
          </a:p>
          <a:p>
            <a:pPr>
              <a:buNone/>
            </a:pPr>
            <a:endParaRPr lang="es-MX" dirty="0" smtClean="0"/>
          </a:p>
          <a:p>
            <a:r>
              <a:rPr lang="es-MX" dirty="0" smtClean="0"/>
              <a:t>Oferta Privada:</a:t>
            </a:r>
          </a:p>
          <a:p>
            <a:pPr>
              <a:buNone/>
            </a:pPr>
            <a:endParaRPr lang="es-MX" dirty="0" smtClean="0"/>
          </a:p>
          <a:p>
            <a:r>
              <a:rPr lang="es-MX" dirty="0" smtClean="0"/>
              <a:t>Oferta de Entidades Específicas:</a:t>
            </a:r>
          </a:p>
          <a:p>
            <a:pPr>
              <a:buNone/>
            </a:pPr>
            <a:endParaRPr lang="es-MX"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MX" dirty="0" smtClean="0"/>
              <a:t>Colocación = Otorgar Créditos</a:t>
            </a:r>
            <a:endParaRPr lang="es-MX" dirty="0"/>
          </a:p>
        </p:txBody>
      </p:sp>
      <p:sp>
        <p:nvSpPr>
          <p:cNvPr id="3" name="2 Marcador de contenido"/>
          <p:cNvSpPr>
            <a:spLocks noGrp="1"/>
          </p:cNvSpPr>
          <p:nvPr>
            <p:ph idx="1"/>
          </p:nvPr>
        </p:nvSpPr>
        <p:spPr/>
        <p:txBody>
          <a:bodyPr>
            <a:normAutofit fontScale="70000" lnSpcReduction="20000"/>
          </a:bodyPr>
          <a:lstStyle/>
          <a:p>
            <a:pPr algn="ctr">
              <a:buNone/>
            </a:pPr>
            <a:r>
              <a:rPr lang="es-MX" dirty="0" smtClean="0"/>
              <a:t>La colocación es lo contrario a la captación. </a:t>
            </a:r>
          </a:p>
          <a:p>
            <a:pPr algn="ctr">
              <a:buNone/>
            </a:pPr>
            <a:endParaRPr lang="es-MX" dirty="0" smtClean="0"/>
          </a:p>
          <a:p>
            <a:pPr algn="ctr">
              <a:buNone/>
            </a:pPr>
            <a:r>
              <a:rPr lang="es-MX" dirty="0" smtClean="0"/>
              <a:t>La colocación permite poner dinero en circulación en la economía; </a:t>
            </a:r>
          </a:p>
          <a:p>
            <a:pPr algn="ctr">
              <a:buNone/>
            </a:pPr>
            <a:endParaRPr lang="es-MX" dirty="0" smtClean="0"/>
          </a:p>
          <a:p>
            <a:pPr algn="ctr">
              <a:buNone/>
            </a:pPr>
            <a:r>
              <a:rPr lang="es-MX" dirty="0" smtClean="0"/>
              <a:t>Los bancos generan nuevo dinero del dinero o los recursos que obtienen a través de la captación y, con éstos, otorgan créditos a las personas, empresas u organizaciones que los soliciten. </a:t>
            </a:r>
          </a:p>
          <a:p>
            <a:pPr algn="ctr">
              <a:buNone/>
            </a:pPr>
            <a:endParaRPr lang="es-MX" dirty="0" smtClean="0"/>
          </a:p>
          <a:p>
            <a:pPr algn="ctr">
              <a:buNone/>
            </a:pPr>
            <a:r>
              <a:rPr lang="es-MX" dirty="0" smtClean="0"/>
              <a:t>Por dar estos préstamos el banco cobra, dependiendo del tipo de préstamo, una cantidad de dinero que se llama intereses (intereses de colocación).</a:t>
            </a:r>
          </a:p>
          <a:p>
            <a:pPr>
              <a:buNone/>
            </a:pPr>
            <a:endParaRPr lang="es-MX" dirty="0" smtClean="0"/>
          </a:p>
          <a:p>
            <a:pPr>
              <a:buNone/>
            </a:pPr>
            <a:endParaRPr lang="es-MX"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Colocación</a:t>
            </a:r>
            <a:endParaRPr lang="es-MX" dirty="0"/>
          </a:p>
        </p:txBody>
      </p:sp>
      <p:sp>
        <p:nvSpPr>
          <p:cNvPr id="3" name="2 Marcador de contenido"/>
          <p:cNvSpPr>
            <a:spLocks noGrp="1"/>
          </p:cNvSpPr>
          <p:nvPr>
            <p:ph idx="1"/>
          </p:nvPr>
        </p:nvSpPr>
        <p:spPr/>
        <p:txBody>
          <a:bodyPr>
            <a:normAutofit fontScale="85000" lnSpcReduction="20000"/>
          </a:bodyPr>
          <a:lstStyle/>
          <a:p>
            <a:pPr algn="ctr">
              <a:buNone/>
            </a:pPr>
            <a:r>
              <a:rPr lang="es-MX" dirty="0" smtClean="0"/>
              <a:t>	La actividad de la colocación de recursos financieros, no ha sido de interés público recientemente. </a:t>
            </a:r>
          </a:p>
          <a:p>
            <a:pPr algn="ctr">
              <a:buNone/>
            </a:pPr>
            <a:r>
              <a:rPr lang="es-MX" dirty="0" smtClean="0"/>
              <a:t>El interés público puede implicar regulaciones sobre: </a:t>
            </a:r>
          </a:p>
          <a:p>
            <a:r>
              <a:rPr lang="es-MX" dirty="0" smtClean="0"/>
              <a:t>Tasa de Interés y Condiciones (Usura)</a:t>
            </a:r>
          </a:p>
          <a:p>
            <a:r>
              <a:rPr lang="es-MX" dirty="0" smtClean="0"/>
              <a:t>Forma de Cálculo (capitalización)</a:t>
            </a:r>
          </a:p>
          <a:p>
            <a:r>
              <a:rPr lang="es-MX" dirty="0" smtClean="0"/>
              <a:t>Limitaciones (no saldo insoluto en garantía real)</a:t>
            </a:r>
          </a:p>
          <a:p>
            <a:r>
              <a:rPr lang="es-MX" dirty="0" smtClean="0"/>
              <a:t>Limitación de Indemnización de Uso en venta con reserva de dominio frustrada.</a:t>
            </a:r>
          </a:p>
          <a:p>
            <a:pPr algn="ctr">
              <a:buNone/>
            </a:pPr>
            <a:r>
              <a:rPr lang="es-MX" b="1" dirty="0" smtClean="0">
                <a:solidFill>
                  <a:schemeClr val="accent1"/>
                </a:solidFill>
              </a:rPr>
              <a:t>(Materia Civil)</a:t>
            </a:r>
            <a:r>
              <a:rPr lang="es-MX" dirty="0" smtClean="0"/>
              <a:t>    </a:t>
            </a:r>
            <a:endParaRPr lang="es-MX"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descr="guateprenda_03.gif"/>
          <p:cNvPicPr>
            <a:picLocks noChangeAspect="1"/>
          </p:cNvPicPr>
          <p:nvPr/>
        </p:nvPicPr>
        <p:blipFill>
          <a:blip r:embed="rId2" cstate="print"/>
          <a:stretch>
            <a:fillRect/>
          </a:stretch>
        </p:blipFill>
        <p:spPr>
          <a:xfrm>
            <a:off x="1428728" y="428604"/>
            <a:ext cx="3543300" cy="1190625"/>
          </a:xfrm>
          <a:prstGeom prst="rect">
            <a:avLst/>
          </a:prstGeom>
        </p:spPr>
      </p:pic>
      <p:pic>
        <p:nvPicPr>
          <p:cNvPr id="57346" name="Picture 2" descr="http://www.pistoya.com/images/logo_n.jpg"/>
          <p:cNvPicPr>
            <a:picLocks noChangeAspect="1" noChangeArrowheads="1"/>
          </p:cNvPicPr>
          <p:nvPr/>
        </p:nvPicPr>
        <p:blipFill>
          <a:blip r:embed="rId3" cstate="print"/>
          <a:srcRect/>
          <a:stretch>
            <a:fillRect/>
          </a:stretch>
        </p:blipFill>
        <p:spPr bwMode="auto">
          <a:xfrm>
            <a:off x="2139904" y="1928802"/>
            <a:ext cx="2012986" cy="1214446"/>
          </a:xfrm>
          <a:prstGeom prst="rect">
            <a:avLst/>
          </a:prstGeom>
          <a:noFill/>
        </p:spPr>
      </p:pic>
      <p:pic>
        <p:nvPicPr>
          <p:cNvPr id="7" name="6 Imagen" descr="chn.jpg"/>
          <p:cNvPicPr>
            <a:picLocks noChangeAspect="1"/>
          </p:cNvPicPr>
          <p:nvPr/>
        </p:nvPicPr>
        <p:blipFill>
          <a:blip r:embed="rId4" cstate="print"/>
          <a:stretch>
            <a:fillRect/>
          </a:stretch>
        </p:blipFill>
        <p:spPr>
          <a:xfrm>
            <a:off x="5357818" y="2571744"/>
            <a:ext cx="2824161" cy="1540451"/>
          </a:xfrm>
          <a:prstGeom prst="rect">
            <a:avLst/>
          </a:prstGeom>
        </p:spPr>
      </p:pic>
      <p:sp>
        <p:nvSpPr>
          <p:cNvPr id="8" name="7 CuadroTexto"/>
          <p:cNvSpPr txBox="1"/>
          <p:nvPr/>
        </p:nvSpPr>
        <p:spPr>
          <a:xfrm>
            <a:off x="5715008" y="4143380"/>
            <a:ext cx="2326278" cy="646331"/>
          </a:xfrm>
          <a:prstGeom prst="rect">
            <a:avLst/>
          </a:prstGeom>
          <a:noFill/>
        </p:spPr>
        <p:txBody>
          <a:bodyPr wrap="none" rtlCol="0">
            <a:spAutoFit/>
          </a:bodyPr>
          <a:lstStyle/>
          <a:p>
            <a:r>
              <a:rPr lang="es-MX" dirty="0" smtClean="0"/>
              <a:t>MONTE DE PIEDAD</a:t>
            </a:r>
          </a:p>
          <a:p>
            <a:pPr algn="ctr"/>
            <a:r>
              <a:rPr lang="es-MX" dirty="0" smtClean="0"/>
              <a:t>CHN</a:t>
            </a:r>
            <a:endParaRPr lang="es-MX" dirty="0"/>
          </a:p>
        </p:txBody>
      </p:sp>
      <p:sp>
        <p:nvSpPr>
          <p:cNvPr id="9" name="8 CuadroTexto"/>
          <p:cNvSpPr txBox="1"/>
          <p:nvPr/>
        </p:nvSpPr>
        <p:spPr>
          <a:xfrm>
            <a:off x="1285852" y="4929198"/>
            <a:ext cx="4786346" cy="1569660"/>
          </a:xfrm>
          <a:prstGeom prst="rect">
            <a:avLst/>
          </a:prstGeom>
          <a:noFill/>
        </p:spPr>
        <p:txBody>
          <a:bodyPr wrap="square" rtlCol="0">
            <a:spAutoFit/>
          </a:bodyPr>
          <a:lstStyle/>
          <a:p>
            <a:pPr algn="ctr"/>
            <a:r>
              <a:rPr lang="es-MX" sz="4800" b="1" dirty="0" smtClean="0"/>
              <a:t>COLOCACIÓN NO BANCARIA</a:t>
            </a:r>
            <a:endParaRPr lang="es-MX" sz="4800" b="1"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MX" dirty="0" smtClean="0"/>
              <a:t>Colocación No Regulada (C </a:t>
            </a:r>
            <a:r>
              <a:rPr lang="es-MX" dirty="0" err="1" smtClean="0"/>
              <a:t>Co.</a:t>
            </a:r>
            <a:r>
              <a:rPr lang="es-MX" dirty="0" smtClean="0"/>
              <a:t>)</a:t>
            </a:r>
            <a:endParaRPr lang="es-MX" dirty="0"/>
          </a:p>
        </p:txBody>
      </p:sp>
      <p:sp>
        <p:nvSpPr>
          <p:cNvPr id="3" name="2 Marcador de contenido"/>
          <p:cNvSpPr>
            <a:spLocks noGrp="1"/>
          </p:cNvSpPr>
          <p:nvPr>
            <p:ph idx="1"/>
          </p:nvPr>
        </p:nvSpPr>
        <p:spPr/>
        <p:txBody>
          <a:bodyPr>
            <a:normAutofit fontScale="85000" lnSpcReduction="20000"/>
          </a:bodyPr>
          <a:lstStyle/>
          <a:p>
            <a:pPr algn="just"/>
            <a:r>
              <a:rPr lang="es-MX" sz="2400" dirty="0" smtClean="0"/>
              <a:t>ARTICULO 220.- Operaciones que no necesitan autorización. Una sociedad legalmente constituida en el extranjero, no está obligada a obtener autorización ni registrarse en el país cuando solamente: …. 5o. </a:t>
            </a:r>
            <a:r>
              <a:rPr lang="es-MX" sz="2400" b="1" dirty="0" smtClean="0"/>
              <a:t>Otorga préstamos o abre créditos a favor de empresarios establecidos en la República.</a:t>
            </a:r>
          </a:p>
          <a:p>
            <a:pPr algn="just"/>
            <a:r>
              <a:rPr lang="es-MX" sz="2400" dirty="0" smtClean="0"/>
              <a:t>ÁRTÍCULO 718.- Apertura de crédito. Por el contrato de apertura de crédito, el acreditante se obliga a poner una suma de dinero a disposición del acreditado, o bien, a contraer obligaciones por cuenta de éste, quien deberá restituir las sumas de que disponga o a proveer las cantidades pagaderas por su cuenta, y a pagar los gastos, comisiones e intereses que resulten a su cargo.</a:t>
            </a:r>
          </a:p>
          <a:p>
            <a:pPr algn="just"/>
            <a:r>
              <a:rPr lang="es-MX" sz="2400" dirty="0" smtClean="0"/>
              <a:t>ARTÍCULO 691.- Capitalización de Intereses. En las obligaciones mercantiles se podrá pactar la capitalización de intereses, siempre que la tasa de interés no sobrepase la tasa promedio ponderado que apliquen los bancos en sus operaciones activas, en el período de que se trate".</a:t>
            </a:r>
          </a:p>
          <a:p>
            <a:endParaRPr lang="es-MX"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algn="ctr"/>
            <a:r>
              <a:rPr lang="es-MX" dirty="0"/>
              <a:t>Dos Visiones del Mundo</a:t>
            </a:r>
            <a:endParaRPr lang="es-ES" dirty="0"/>
          </a:p>
        </p:txBody>
      </p:sp>
      <p:sp>
        <p:nvSpPr>
          <p:cNvPr id="3075" name="Rectangle 3"/>
          <p:cNvSpPr>
            <a:spLocks noGrp="1" noChangeArrowheads="1"/>
          </p:cNvSpPr>
          <p:nvPr>
            <p:ph type="body" idx="1"/>
          </p:nvPr>
        </p:nvSpPr>
        <p:spPr/>
        <p:txBody>
          <a:bodyPr/>
          <a:lstStyle/>
          <a:p>
            <a:pPr>
              <a:buFont typeface="Wingdings" pitchFamily="2" charset="2"/>
              <a:buNone/>
            </a:pPr>
            <a:r>
              <a:rPr lang="es-MX" dirty="0"/>
              <a:t>					</a:t>
            </a:r>
            <a:endParaRPr lang="es-ES" dirty="0"/>
          </a:p>
        </p:txBody>
      </p:sp>
      <p:pic>
        <p:nvPicPr>
          <p:cNvPr id="3079" name="Picture 7"/>
          <p:cNvPicPr>
            <a:picLocks noChangeAspect="1" noChangeArrowheads="1"/>
          </p:cNvPicPr>
          <p:nvPr/>
        </p:nvPicPr>
        <p:blipFill>
          <a:blip r:embed="rId2" cstate="print"/>
          <a:srcRect/>
          <a:stretch>
            <a:fillRect/>
          </a:stretch>
        </p:blipFill>
        <p:spPr bwMode="auto">
          <a:xfrm>
            <a:off x="1714480" y="1785926"/>
            <a:ext cx="1885950" cy="1819275"/>
          </a:xfrm>
          <a:prstGeom prst="rect">
            <a:avLst/>
          </a:prstGeom>
          <a:noFill/>
        </p:spPr>
      </p:pic>
      <p:pic>
        <p:nvPicPr>
          <p:cNvPr id="3080" name="Picture 8"/>
          <p:cNvPicPr>
            <a:picLocks noChangeAspect="1" noChangeArrowheads="1"/>
          </p:cNvPicPr>
          <p:nvPr/>
        </p:nvPicPr>
        <p:blipFill>
          <a:blip r:embed="rId3" cstate="print"/>
          <a:srcRect/>
          <a:stretch>
            <a:fillRect/>
          </a:stretch>
        </p:blipFill>
        <p:spPr bwMode="auto">
          <a:xfrm>
            <a:off x="6011863" y="1628775"/>
            <a:ext cx="1801812" cy="1943100"/>
          </a:xfrm>
          <a:prstGeom prst="rect">
            <a:avLst/>
          </a:prstGeom>
          <a:noFill/>
        </p:spPr>
      </p:pic>
      <p:sp>
        <p:nvSpPr>
          <p:cNvPr id="3081" name="Text Box 9"/>
          <p:cNvSpPr txBox="1">
            <a:spLocks noChangeArrowheads="1"/>
          </p:cNvSpPr>
          <p:nvPr/>
        </p:nvSpPr>
        <p:spPr bwMode="auto">
          <a:xfrm>
            <a:off x="1214414" y="3643314"/>
            <a:ext cx="2613025" cy="915987"/>
          </a:xfrm>
          <a:prstGeom prst="rect">
            <a:avLst/>
          </a:prstGeom>
          <a:noFill/>
          <a:ln w="9525">
            <a:noFill/>
            <a:miter lim="800000"/>
            <a:headEnd/>
            <a:tailEnd/>
          </a:ln>
          <a:effectLst/>
        </p:spPr>
        <p:txBody>
          <a:bodyPr>
            <a:spAutoFit/>
          </a:bodyPr>
          <a:lstStyle/>
          <a:p>
            <a:r>
              <a:rPr lang="es-MX" dirty="0"/>
              <a:t>El Estado para poder actuar:  necesita de una Ley.</a:t>
            </a:r>
            <a:endParaRPr lang="es-ES" dirty="0"/>
          </a:p>
        </p:txBody>
      </p:sp>
      <p:sp>
        <p:nvSpPr>
          <p:cNvPr id="3082" name="Text Box 10"/>
          <p:cNvSpPr txBox="1">
            <a:spLocks noChangeArrowheads="1"/>
          </p:cNvSpPr>
          <p:nvPr/>
        </p:nvSpPr>
        <p:spPr bwMode="auto">
          <a:xfrm>
            <a:off x="5508625" y="3592513"/>
            <a:ext cx="3024188" cy="915987"/>
          </a:xfrm>
          <a:prstGeom prst="rect">
            <a:avLst/>
          </a:prstGeom>
          <a:noFill/>
          <a:ln w="9525">
            <a:noFill/>
            <a:miter lim="800000"/>
            <a:headEnd/>
            <a:tailEnd/>
          </a:ln>
          <a:effectLst/>
        </p:spPr>
        <p:txBody>
          <a:bodyPr>
            <a:spAutoFit/>
          </a:bodyPr>
          <a:lstStyle/>
          <a:p>
            <a:r>
              <a:rPr lang="es-MX"/>
              <a:t>El individuo tiene libertad de acción; puede hacer lo que la ley no le prohíbe </a:t>
            </a:r>
            <a:endParaRPr lang="es-ES"/>
          </a:p>
        </p:txBody>
      </p:sp>
      <p:sp>
        <p:nvSpPr>
          <p:cNvPr id="3083" name="Rectangle 11"/>
          <p:cNvSpPr>
            <a:spLocks noChangeArrowheads="1"/>
          </p:cNvSpPr>
          <p:nvPr/>
        </p:nvSpPr>
        <p:spPr bwMode="auto">
          <a:xfrm>
            <a:off x="1071538" y="4714884"/>
            <a:ext cx="2447925" cy="719138"/>
          </a:xfrm>
          <a:prstGeom prst="rect">
            <a:avLst/>
          </a:prstGeom>
          <a:solidFill>
            <a:schemeClr val="accent1"/>
          </a:solidFill>
          <a:ln w="9525">
            <a:solidFill>
              <a:schemeClr val="tx1"/>
            </a:solidFill>
            <a:miter lim="800000"/>
            <a:headEnd/>
            <a:tailEnd/>
          </a:ln>
          <a:effectLst/>
        </p:spPr>
        <p:txBody>
          <a:bodyPr wrap="none" anchor="ctr"/>
          <a:lstStyle/>
          <a:p>
            <a:pPr algn="ctr"/>
            <a:r>
              <a:rPr lang="es-MX" dirty="0"/>
              <a:t>DERECHO PÚBLICO</a:t>
            </a:r>
            <a:endParaRPr lang="es-ES" dirty="0"/>
          </a:p>
        </p:txBody>
      </p:sp>
      <p:sp>
        <p:nvSpPr>
          <p:cNvPr id="3084" name="Rectangle 12"/>
          <p:cNvSpPr>
            <a:spLocks noChangeArrowheads="1"/>
          </p:cNvSpPr>
          <p:nvPr/>
        </p:nvSpPr>
        <p:spPr bwMode="auto">
          <a:xfrm>
            <a:off x="5795963" y="4724400"/>
            <a:ext cx="2665412" cy="719138"/>
          </a:xfrm>
          <a:prstGeom prst="rect">
            <a:avLst/>
          </a:prstGeom>
          <a:solidFill>
            <a:schemeClr val="accent1"/>
          </a:solidFill>
          <a:ln w="9525">
            <a:solidFill>
              <a:schemeClr val="tx1"/>
            </a:solidFill>
            <a:miter lim="800000"/>
            <a:headEnd/>
            <a:tailEnd/>
          </a:ln>
          <a:effectLst/>
        </p:spPr>
        <p:txBody>
          <a:bodyPr wrap="none" anchor="ctr"/>
          <a:lstStyle/>
          <a:p>
            <a:pPr algn="ctr"/>
            <a:r>
              <a:rPr lang="es-MX"/>
              <a:t>DERECHO PRIVADO</a:t>
            </a:r>
            <a:endParaRPr lang="es-ES"/>
          </a:p>
        </p:txBody>
      </p:sp>
      <p:sp>
        <p:nvSpPr>
          <p:cNvPr id="3085" name="Line 13"/>
          <p:cNvSpPr>
            <a:spLocks noChangeShapeType="1"/>
          </p:cNvSpPr>
          <p:nvPr/>
        </p:nvSpPr>
        <p:spPr bwMode="auto">
          <a:xfrm flipV="1">
            <a:off x="3786182" y="5066348"/>
            <a:ext cx="1785950" cy="77163"/>
          </a:xfrm>
          <a:prstGeom prst="line">
            <a:avLst/>
          </a:prstGeom>
          <a:noFill/>
          <a:ln w="9525">
            <a:solidFill>
              <a:schemeClr val="tx1"/>
            </a:solidFill>
            <a:round/>
            <a:headEnd type="triangle" w="med" len="med"/>
            <a:tailEnd type="triangle" w="med" len="med"/>
          </a:ln>
          <a:effectLst/>
        </p:spPr>
        <p:txBody>
          <a:bodyPr/>
          <a:lstStyle/>
          <a:p>
            <a:endParaRPr lang="es-MX"/>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MX" dirty="0" smtClean="0"/>
              <a:t>Margen de Intermediación</a:t>
            </a:r>
            <a:br>
              <a:rPr lang="es-MX" dirty="0" smtClean="0"/>
            </a:br>
            <a:r>
              <a:rPr lang="es-MX" dirty="0" smtClean="0"/>
              <a:t>Margen Financiero</a:t>
            </a:r>
            <a:endParaRPr lang="es-MX" dirty="0"/>
          </a:p>
        </p:txBody>
      </p:sp>
      <p:sp>
        <p:nvSpPr>
          <p:cNvPr id="3" name="2 Marcador de contenido"/>
          <p:cNvSpPr>
            <a:spLocks noGrp="1"/>
          </p:cNvSpPr>
          <p:nvPr>
            <p:ph idx="1"/>
          </p:nvPr>
        </p:nvSpPr>
        <p:spPr/>
        <p:txBody>
          <a:bodyPr/>
          <a:lstStyle/>
          <a:p>
            <a:pPr>
              <a:buNone/>
            </a:pPr>
            <a:endParaRPr lang="es-MX" dirty="0" smtClean="0"/>
          </a:p>
          <a:p>
            <a:pPr algn="ctr">
              <a:buNone/>
            </a:pPr>
            <a:r>
              <a:rPr lang="es-MX" dirty="0" smtClean="0"/>
              <a:t>Ha sido, hasta recientemente la principal fuente de productos de las instituciones financieras. </a:t>
            </a:r>
          </a:p>
          <a:p>
            <a:pPr algn="ctr">
              <a:buNone/>
            </a:pPr>
            <a:r>
              <a:rPr lang="es-MX" dirty="0" smtClean="0">
                <a:solidFill>
                  <a:schemeClr val="accent1"/>
                </a:solidFill>
              </a:rPr>
              <a:t>(Migración a negocio de Servicios)</a:t>
            </a:r>
          </a:p>
          <a:p>
            <a:pPr>
              <a:buNone/>
            </a:pPr>
            <a:endParaRPr lang="es-MX" dirty="0" smtClean="0"/>
          </a:p>
          <a:p>
            <a:pPr algn="ctr">
              <a:buNone/>
            </a:pPr>
            <a:r>
              <a:rPr lang="es-MX" dirty="0" smtClean="0"/>
              <a:t>Se define como la diferencia entre el ingreso promedio por colocación, y el costo promedio de captación.  </a:t>
            </a:r>
            <a:endParaRPr lang="es-MX"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pPr algn="ctr"/>
            <a:r>
              <a:rPr lang="es-MX" dirty="0" smtClean="0"/>
              <a:t>Intermediación financiera no bancaria</a:t>
            </a:r>
            <a:endParaRPr lang="es-MX" dirty="0"/>
          </a:p>
        </p:txBody>
      </p:sp>
      <p:pic>
        <p:nvPicPr>
          <p:cNvPr id="51202" name="Picture 2" descr="Go to fullsize image">
            <a:hlinkClick r:id="rId2"/>
          </p:cNvPr>
          <p:cNvPicPr>
            <a:picLocks noChangeAspect="1" noChangeArrowheads="1"/>
          </p:cNvPicPr>
          <p:nvPr/>
        </p:nvPicPr>
        <p:blipFill>
          <a:blip r:embed="rId3" cstate="print"/>
          <a:srcRect/>
          <a:stretch>
            <a:fillRect/>
          </a:stretch>
        </p:blipFill>
        <p:spPr bwMode="auto">
          <a:xfrm>
            <a:off x="2500298" y="428604"/>
            <a:ext cx="2643206" cy="2053568"/>
          </a:xfrm>
          <a:prstGeom prst="rect">
            <a:avLst/>
          </a:prstGeom>
          <a:noFill/>
        </p:spPr>
      </p:pic>
      <p:pic>
        <p:nvPicPr>
          <p:cNvPr id="51204" name="Picture 4" descr="Go to fullsize image">
            <a:hlinkClick r:id="rId4"/>
          </p:cNvPr>
          <p:cNvPicPr>
            <a:picLocks noChangeAspect="1" noChangeArrowheads="1"/>
          </p:cNvPicPr>
          <p:nvPr/>
        </p:nvPicPr>
        <p:blipFill>
          <a:blip r:embed="rId5" cstate="print"/>
          <a:srcRect/>
          <a:stretch>
            <a:fillRect/>
          </a:stretch>
        </p:blipFill>
        <p:spPr bwMode="auto">
          <a:xfrm>
            <a:off x="6072198" y="4929198"/>
            <a:ext cx="2000264" cy="1661759"/>
          </a:xfrm>
          <a:prstGeom prst="rect">
            <a:avLst/>
          </a:prstGeom>
          <a:noFill/>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MX" dirty="0" smtClean="0"/>
              <a:t>Intermediación Financiera </a:t>
            </a:r>
            <a:br>
              <a:rPr lang="es-MX" dirty="0" smtClean="0"/>
            </a:br>
            <a:r>
              <a:rPr lang="es-MX" dirty="0" smtClean="0"/>
              <a:t>No Bancaria</a:t>
            </a:r>
            <a:endParaRPr lang="es-MX" dirty="0"/>
          </a:p>
        </p:txBody>
      </p:sp>
      <p:sp>
        <p:nvSpPr>
          <p:cNvPr id="3" name="2 Marcador de contenido"/>
          <p:cNvSpPr>
            <a:spLocks noGrp="1"/>
          </p:cNvSpPr>
          <p:nvPr>
            <p:ph idx="1"/>
          </p:nvPr>
        </p:nvSpPr>
        <p:spPr/>
        <p:txBody>
          <a:bodyPr/>
          <a:lstStyle/>
          <a:p>
            <a:pPr lvl="1"/>
            <a:endParaRPr lang="es-MX" dirty="0" smtClean="0"/>
          </a:p>
          <a:p>
            <a:pPr lvl="1"/>
            <a:r>
              <a:rPr lang="es-MX" dirty="0" smtClean="0"/>
              <a:t>Cooperativas de Ahorro y Crédito</a:t>
            </a:r>
          </a:p>
          <a:p>
            <a:pPr lvl="1"/>
            <a:endParaRPr lang="es-MX" dirty="0" smtClean="0"/>
          </a:p>
          <a:p>
            <a:pPr lvl="1"/>
            <a:r>
              <a:rPr lang="es-MX" dirty="0" smtClean="0"/>
              <a:t>Fondo Financiero Privado (ONG Evolucionadas)</a:t>
            </a:r>
          </a:p>
          <a:p>
            <a:pPr lvl="1"/>
            <a:endParaRPr lang="es-MX" dirty="0" smtClean="0"/>
          </a:p>
          <a:p>
            <a:pPr lvl="1"/>
            <a:r>
              <a:rPr lang="es-MX" dirty="0" smtClean="0"/>
              <a:t>Agentes de Bolsa o de Valores (Underwriting  en Firme) </a:t>
            </a:r>
          </a:p>
          <a:p>
            <a:endParaRPr lang="es-MX"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2857488" y="714356"/>
            <a:ext cx="4429156" cy="923330"/>
          </a:xfrm>
          <a:prstGeom prst="rect">
            <a:avLst/>
          </a:prstGeom>
          <a:noFill/>
          <a:ln>
            <a:solidFill>
              <a:schemeClr val="tx1"/>
            </a:solidFill>
          </a:ln>
        </p:spPr>
        <p:txBody>
          <a:bodyPr wrap="square" rtlCol="0">
            <a:spAutoFit/>
          </a:bodyPr>
          <a:lstStyle/>
          <a:p>
            <a:pPr algn="ctr"/>
            <a:r>
              <a:rPr lang="es-MX" b="1" dirty="0" smtClean="0"/>
              <a:t>ANTEPROYECTOS DE LEY PARA REGULAR A LOS INTERMEDIARIOS FINANCIEROS NO BANCARIOS</a:t>
            </a:r>
            <a:endParaRPr lang="es-MX" dirty="0"/>
          </a:p>
        </p:txBody>
      </p:sp>
      <p:sp>
        <p:nvSpPr>
          <p:cNvPr id="7" name="6 CuadroTexto"/>
          <p:cNvSpPr txBox="1"/>
          <p:nvPr/>
        </p:nvSpPr>
        <p:spPr>
          <a:xfrm>
            <a:off x="1785918" y="2857496"/>
            <a:ext cx="2928958" cy="646331"/>
          </a:xfrm>
          <a:prstGeom prst="rect">
            <a:avLst/>
          </a:prstGeom>
          <a:noFill/>
          <a:ln>
            <a:solidFill>
              <a:schemeClr val="tx1"/>
            </a:solidFill>
          </a:ln>
        </p:spPr>
        <p:txBody>
          <a:bodyPr wrap="square" rtlCol="0">
            <a:spAutoFit/>
          </a:bodyPr>
          <a:lstStyle/>
          <a:p>
            <a:pPr algn="ctr"/>
            <a:r>
              <a:rPr lang="es-MX" b="1" dirty="0" smtClean="0"/>
              <a:t>Ley de Instituciones de Crédito no Bancarias</a:t>
            </a:r>
            <a:endParaRPr lang="es-MX" dirty="0"/>
          </a:p>
        </p:txBody>
      </p:sp>
      <p:sp>
        <p:nvSpPr>
          <p:cNvPr id="8" name="7 CuadroTexto"/>
          <p:cNvSpPr txBox="1"/>
          <p:nvPr/>
        </p:nvSpPr>
        <p:spPr>
          <a:xfrm>
            <a:off x="5429256" y="2857496"/>
            <a:ext cx="2857520" cy="646331"/>
          </a:xfrm>
          <a:prstGeom prst="rect">
            <a:avLst/>
          </a:prstGeom>
          <a:noFill/>
          <a:ln>
            <a:solidFill>
              <a:schemeClr val="tx1"/>
            </a:solidFill>
          </a:ln>
        </p:spPr>
        <p:txBody>
          <a:bodyPr wrap="square" rtlCol="0">
            <a:spAutoFit/>
          </a:bodyPr>
          <a:lstStyle/>
          <a:p>
            <a:pPr algn="ctr"/>
            <a:r>
              <a:rPr lang="es-MX" b="1" dirty="0" smtClean="0"/>
              <a:t>Ley de Entidades de Micro finanzas</a:t>
            </a:r>
            <a:endParaRPr lang="es-MX" dirty="0"/>
          </a:p>
        </p:txBody>
      </p:sp>
      <p:sp>
        <p:nvSpPr>
          <p:cNvPr id="9" name="8 CuadroTexto"/>
          <p:cNvSpPr txBox="1"/>
          <p:nvPr/>
        </p:nvSpPr>
        <p:spPr>
          <a:xfrm>
            <a:off x="2214546" y="4500570"/>
            <a:ext cx="2071702" cy="923330"/>
          </a:xfrm>
          <a:prstGeom prst="rect">
            <a:avLst/>
          </a:prstGeom>
          <a:noFill/>
          <a:ln>
            <a:solidFill>
              <a:schemeClr val="tx1"/>
            </a:solidFill>
          </a:ln>
        </p:spPr>
        <p:txBody>
          <a:bodyPr wrap="square" rtlCol="0">
            <a:spAutoFit/>
          </a:bodyPr>
          <a:lstStyle/>
          <a:p>
            <a:pPr algn="ctr"/>
            <a:r>
              <a:rPr lang="es-MX" b="1" dirty="0" smtClean="0"/>
              <a:t>Todas los que capten recursos del público </a:t>
            </a:r>
            <a:endParaRPr lang="es-MX" dirty="0"/>
          </a:p>
        </p:txBody>
      </p:sp>
      <p:sp>
        <p:nvSpPr>
          <p:cNvPr id="10" name="9 CuadroTexto"/>
          <p:cNvSpPr txBox="1"/>
          <p:nvPr/>
        </p:nvSpPr>
        <p:spPr>
          <a:xfrm>
            <a:off x="5857884" y="4643446"/>
            <a:ext cx="2286016" cy="923330"/>
          </a:xfrm>
          <a:prstGeom prst="rect">
            <a:avLst/>
          </a:prstGeom>
          <a:noFill/>
          <a:ln>
            <a:solidFill>
              <a:schemeClr val="tx1"/>
            </a:solidFill>
          </a:ln>
        </p:spPr>
        <p:txBody>
          <a:bodyPr wrap="square" rtlCol="0">
            <a:spAutoFit/>
          </a:bodyPr>
          <a:lstStyle/>
          <a:p>
            <a:pPr algn="ctr">
              <a:buNone/>
            </a:pPr>
            <a:r>
              <a:rPr lang="es-MX" b="1" dirty="0" smtClean="0"/>
              <a:t>Las que no capten recursos del público</a:t>
            </a:r>
          </a:p>
        </p:txBody>
      </p:sp>
      <p:cxnSp>
        <p:nvCxnSpPr>
          <p:cNvPr id="12" name="11 Conector recto de flecha"/>
          <p:cNvCxnSpPr/>
          <p:nvPr/>
        </p:nvCxnSpPr>
        <p:spPr>
          <a:xfrm rot="5400000">
            <a:off x="3321835" y="2035959"/>
            <a:ext cx="642942"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13 Conector recto de flecha"/>
          <p:cNvCxnSpPr/>
          <p:nvPr/>
        </p:nvCxnSpPr>
        <p:spPr>
          <a:xfrm rot="16200000" flipH="1">
            <a:off x="6143636" y="2000240"/>
            <a:ext cx="571504"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15 Conector recto de flecha"/>
          <p:cNvCxnSpPr/>
          <p:nvPr/>
        </p:nvCxnSpPr>
        <p:spPr>
          <a:xfrm rot="5400000">
            <a:off x="2964645" y="4036223"/>
            <a:ext cx="64294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17 Conector recto de flecha"/>
          <p:cNvCxnSpPr/>
          <p:nvPr/>
        </p:nvCxnSpPr>
        <p:spPr>
          <a:xfrm rot="5400000">
            <a:off x="6607983" y="4036223"/>
            <a:ext cx="64294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Iniciativa 3193</a:t>
            </a:r>
            <a:endParaRPr lang="es-MX" dirty="0"/>
          </a:p>
        </p:txBody>
      </p:sp>
      <p:pic>
        <p:nvPicPr>
          <p:cNvPr id="17410" name="Picture 2"/>
          <p:cNvPicPr>
            <a:picLocks noGrp="1" noChangeAspect="1" noChangeArrowheads="1"/>
          </p:cNvPicPr>
          <p:nvPr>
            <p:ph idx="1"/>
          </p:nvPr>
        </p:nvPicPr>
        <p:blipFill>
          <a:blip r:embed="rId2" cstate="print"/>
          <a:srcRect/>
          <a:stretch>
            <a:fillRect/>
          </a:stretch>
        </p:blipFill>
        <p:spPr bwMode="auto">
          <a:xfrm>
            <a:off x="1435100" y="1718731"/>
            <a:ext cx="7499350" cy="425873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MX" dirty="0" smtClean="0"/>
              <a:t>Art. 4 de Ley de Bancos y Grupos Financieros</a:t>
            </a:r>
            <a:endParaRPr lang="es-MX" dirty="0"/>
          </a:p>
        </p:txBody>
      </p:sp>
      <p:sp>
        <p:nvSpPr>
          <p:cNvPr id="3" name="2 Marcador de contenido"/>
          <p:cNvSpPr>
            <a:spLocks noGrp="1"/>
          </p:cNvSpPr>
          <p:nvPr>
            <p:ph idx="1"/>
          </p:nvPr>
        </p:nvSpPr>
        <p:spPr/>
        <p:txBody>
          <a:bodyPr>
            <a:normAutofit lnSpcReduction="10000"/>
          </a:bodyPr>
          <a:lstStyle/>
          <a:p>
            <a:pPr algn="just"/>
            <a:endParaRPr lang="es-MX" sz="2400" dirty="0" smtClean="0"/>
          </a:p>
          <a:p>
            <a:pPr algn="just">
              <a:buNone/>
            </a:pPr>
            <a:r>
              <a:rPr lang="es-MX" sz="2400" dirty="0" smtClean="0"/>
              <a:t>	ARTICULO 4. Excepciones. Las entidades que reciban depósitos o aportaciones de sus asociados y de terceros, tales como las </a:t>
            </a:r>
            <a:r>
              <a:rPr lang="es-MX" sz="2400" b="1" dirty="0" smtClean="0"/>
              <a:t>cooperativas</a:t>
            </a:r>
            <a:r>
              <a:rPr lang="es-MX" sz="2400" dirty="0" smtClean="0"/>
              <a:t>, las </a:t>
            </a:r>
            <a:r>
              <a:rPr lang="es-MX" sz="2400" b="1" dirty="0" smtClean="0"/>
              <a:t>sociedades mutualistas</a:t>
            </a:r>
            <a:r>
              <a:rPr lang="es-MX" sz="2400" dirty="0" smtClean="0"/>
              <a:t>, las </a:t>
            </a:r>
            <a:r>
              <a:rPr lang="es-MX" sz="2400" b="1" dirty="0" smtClean="0"/>
              <a:t>asociaciones comunitarias de desarrollo</a:t>
            </a:r>
            <a:r>
              <a:rPr lang="es-MX" sz="2400" dirty="0" smtClean="0"/>
              <a:t>, </a:t>
            </a:r>
            <a:r>
              <a:rPr lang="es-MX" sz="2400" b="1" dirty="0" smtClean="0"/>
              <a:t>empresas comunitarias asociativas</a:t>
            </a:r>
            <a:r>
              <a:rPr lang="es-MX" sz="2400" dirty="0" smtClean="0"/>
              <a:t>, </a:t>
            </a:r>
            <a:r>
              <a:rPr lang="es-MX" sz="2400" b="1" dirty="0" smtClean="0"/>
              <a:t>organizaciones no gubernamentales</a:t>
            </a:r>
            <a:r>
              <a:rPr lang="es-MX" sz="2400" dirty="0" smtClean="0"/>
              <a:t> y </a:t>
            </a:r>
            <a:r>
              <a:rPr lang="es-MX" sz="2400" b="1" dirty="0" smtClean="0"/>
              <a:t>organizaciones privadas de desarrollo</a:t>
            </a:r>
            <a:r>
              <a:rPr lang="es-MX" sz="2400" dirty="0" smtClean="0"/>
              <a:t>, entre otras, y que sean normadas por una ley especial, quedan exceptuadas de las disposiciones de esta Ley. En todo caso, tales entidades estarán obligadas a presentar las informaciones periódicas u ocasionales que les requiera la Superintendencia de Bancos.</a:t>
            </a:r>
          </a:p>
          <a:p>
            <a:pPr algn="just"/>
            <a:endParaRPr lang="es-MX" sz="18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Cooperativa de Ahorro y Crédito</a:t>
            </a:r>
            <a:endParaRPr lang="es-MX" dirty="0"/>
          </a:p>
        </p:txBody>
      </p:sp>
      <p:pic>
        <p:nvPicPr>
          <p:cNvPr id="18434" name="Picture 2"/>
          <p:cNvPicPr>
            <a:picLocks noGrp="1" noChangeAspect="1" noChangeArrowheads="1"/>
          </p:cNvPicPr>
          <p:nvPr>
            <p:ph idx="1"/>
          </p:nvPr>
        </p:nvPicPr>
        <p:blipFill>
          <a:blip r:embed="rId2" cstate="print"/>
          <a:srcRect/>
          <a:stretch>
            <a:fillRect/>
          </a:stretch>
        </p:blipFill>
        <p:spPr bwMode="auto">
          <a:xfrm>
            <a:off x="1571604" y="1357297"/>
            <a:ext cx="6000792" cy="1225843"/>
          </a:xfrm>
          <a:prstGeom prst="rect">
            <a:avLst/>
          </a:prstGeom>
          <a:noFill/>
          <a:ln w="9525">
            <a:noFill/>
            <a:miter lim="800000"/>
            <a:headEnd/>
            <a:tailEnd/>
          </a:ln>
          <a:effectLst/>
        </p:spPr>
      </p:pic>
      <p:sp>
        <p:nvSpPr>
          <p:cNvPr id="5" name="4 CuadroTexto"/>
          <p:cNvSpPr txBox="1"/>
          <p:nvPr/>
        </p:nvSpPr>
        <p:spPr>
          <a:xfrm>
            <a:off x="1714480" y="3143248"/>
            <a:ext cx="6572296" cy="3139321"/>
          </a:xfrm>
          <a:prstGeom prst="rect">
            <a:avLst/>
          </a:prstGeom>
          <a:noFill/>
        </p:spPr>
        <p:txBody>
          <a:bodyPr wrap="square" rtlCol="0">
            <a:spAutoFit/>
          </a:bodyPr>
          <a:lstStyle/>
          <a:p>
            <a:r>
              <a:rPr lang="es-MX" dirty="0" smtClean="0"/>
              <a:t>FENACOAC:</a:t>
            </a:r>
          </a:p>
          <a:p>
            <a:endParaRPr lang="es-MX" dirty="0" smtClean="0"/>
          </a:p>
          <a:p>
            <a:r>
              <a:rPr lang="es-MX" dirty="0" smtClean="0"/>
              <a:t>27 Cooperativas y 800,000 Afiliados</a:t>
            </a:r>
          </a:p>
          <a:p>
            <a:r>
              <a:rPr lang="es-MX" dirty="0" smtClean="0"/>
              <a:t>6º mayor proveedor financiero nacional</a:t>
            </a:r>
          </a:p>
          <a:p>
            <a:r>
              <a:rPr lang="es-MX" dirty="0" smtClean="0"/>
              <a:t>Principios:</a:t>
            </a:r>
          </a:p>
          <a:p>
            <a:pPr>
              <a:buFontTx/>
              <a:buChar char="-"/>
            </a:pPr>
            <a:r>
              <a:rPr lang="es-MX" dirty="0" smtClean="0"/>
              <a:t> Autorregulación</a:t>
            </a:r>
          </a:p>
          <a:p>
            <a:pPr>
              <a:buFontTx/>
              <a:buChar char="-"/>
            </a:pPr>
            <a:r>
              <a:rPr lang="es-MX" dirty="0" smtClean="0"/>
              <a:t> Caja Central</a:t>
            </a:r>
          </a:p>
          <a:p>
            <a:pPr>
              <a:buFontTx/>
              <a:buChar char="-"/>
            </a:pPr>
            <a:r>
              <a:rPr lang="es-MX" dirty="0"/>
              <a:t> </a:t>
            </a:r>
            <a:r>
              <a:rPr lang="es-MX" dirty="0" smtClean="0"/>
              <a:t>Encaje Cooperativo</a:t>
            </a:r>
          </a:p>
          <a:p>
            <a:pPr>
              <a:buFontTx/>
              <a:buChar char="-"/>
            </a:pPr>
            <a:r>
              <a:rPr lang="es-MX" dirty="0"/>
              <a:t> </a:t>
            </a:r>
            <a:r>
              <a:rPr lang="es-MX" dirty="0" smtClean="0"/>
              <a:t>Préstamos, Cajillas de Seguridad, Remesas, </a:t>
            </a:r>
            <a:r>
              <a:rPr lang="es-MX" dirty="0" err="1" smtClean="0"/>
              <a:t>Ts.</a:t>
            </a:r>
            <a:r>
              <a:rPr lang="es-MX" dirty="0" smtClean="0"/>
              <a:t> Crédito, </a:t>
            </a:r>
          </a:p>
          <a:p>
            <a:pPr>
              <a:buFontTx/>
              <a:buChar char="-"/>
            </a:pPr>
            <a:endParaRPr lang="es-MX" dirty="0"/>
          </a:p>
          <a:p>
            <a:endParaRPr lang="es-MX"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Evolución de </a:t>
            </a:r>
            <a:r>
              <a:rPr lang="es-MX" dirty="0" err="1" smtClean="0"/>
              <a:t>ONG´s</a:t>
            </a:r>
            <a:endParaRPr lang="es-MX" dirty="0"/>
          </a:p>
        </p:txBody>
      </p:sp>
      <p:pic>
        <p:nvPicPr>
          <p:cNvPr id="5" name="4 Marcador de contenido" descr="gen.gif"/>
          <p:cNvPicPr>
            <a:picLocks noGrp="1" noChangeAspect="1"/>
          </p:cNvPicPr>
          <p:nvPr>
            <p:ph idx="1"/>
          </p:nvPr>
        </p:nvPicPr>
        <p:blipFill>
          <a:blip r:embed="rId2" cstate="print"/>
          <a:stretch>
            <a:fillRect/>
          </a:stretch>
        </p:blipFill>
        <p:spPr>
          <a:xfrm>
            <a:off x="2857488" y="1643050"/>
            <a:ext cx="4654839" cy="1866914"/>
          </a:xfrm>
        </p:spPr>
      </p:pic>
      <p:sp>
        <p:nvSpPr>
          <p:cNvPr id="8" name="7 CuadroTexto"/>
          <p:cNvSpPr txBox="1"/>
          <p:nvPr/>
        </p:nvSpPr>
        <p:spPr>
          <a:xfrm>
            <a:off x="1714480" y="3857628"/>
            <a:ext cx="6715172" cy="2031325"/>
          </a:xfrm>
          <a:prstGeom prst="rect">
            <a:avLst/>
          </a:prstGeom>
          <a:noFill/>
        </p:spPr>
        <p:txBody>
          <a:bodyPr wrap="square" rtlCol="0">
            <a:spAutoFit/>
          </a:bodyPr>
          <a:lstStyle/>
          <a:p>
            <a:pPr algn="ctr"/>
            <a:r>
              <a:rPr lang="es-MX" dirty="0" smtClean="0"/>
              <a:t>Fundación Génesis Empresarial es una Organización Privada de Desarrollo - OPD -guatemalteca, no lucrativa, sin fines políticos ni religiosos, cuyo objetivo es promover el fortalecimiento y desarrollo socioeconómico de los empresarios propietarios de microempresas y pequeñas empresas; y de la población ubicada en  áreas urbanas, rurales y marginales de Guatemala.  </a:t>
            </a:r>
            <a:endParaRPr lang="es-MX"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MX" dirty="0" smtClean="0"/>
              <a:t>Fondo Financiero Privado (Bolivia)</a:t>
            </a:r>
            <a:endParaRPr lang="es-MX" dirty="0"/>
          </a:p>
        </p:txBody>
      </p:sp>
      <p:sp>
        <p:nvSpPr>
          <p:cNvPr id="3" name="2 Marcador de contenido"/>
          <p:cNvSpPr>
            <a:spLocks noGrp="1"/>
          </p:cNvSpPr>
          <p:nvPr>
            <p:ph idx="1"/>
          </p:nvPr>
        </p:nvSpPr>
        <p:spPr/>
        <p:txBody>
          <a:bodyPr>
            <a:normAutofit fontScale="85000" lnSpcReduction="20000"/>
          </a:bodyPr>
          <a:lstStyle/>
          <a:p>
            <a:pPr algn="ctr">
              <a:buNone/>
            </a:pPr>
            <a:r>
              <a:rPr lang="es-MX" dirty="0" smtClean="0"/>
              <a:t>Entidad de intermediación financiera no bancaria, constituida como sociedad anónima, autorizada a realizar operaciones de intermediación financiera y, a prestar servicios financieros al público, en el marco legal.</a:t>
            </a:r>
          </a:p>
          <a:p>
            <a:pPr algn="ctr">
              <a:buNone/>
            </a:pPr>
            <a:endParaRPr lang="es-MX" dirty="0" smtClean="0"/>
          </a:p>
          <a:p>
            <a:pPr algn="ctr">
              <a:buNone/>
            </a:pPr>
            <a:r>
              <a:rPr lang="es-MX" dirty="0" smtClean="0"/>
              <a:t>Los fondos financieros privados son sociedades anónimas cuyo objeto principal es la canalización de recursos a pequeños y micro prestatarios cuyas actividades se localizan tanto en áreas urbanas como rurales.</a:t>
            </a:r>
            <a:endParaRPr lang="es-MX"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MX" dirty="0" smtClean="0"/>
              <a:t>Agentes de Valores o de Bolsa</a:t>
            </a:r>
            <a:endParaRPr lang="es-MX"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285852" y="1643050"/>
            <a:ext cx="7499350" cy="769584"/>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cstate="print"/>
          <a:srcRect/>
          <a:stretch>
            <a:fillRect/>
          </a:stretch>
        </p:blipFill>
        <p:spPr bwMode="auto">
          <a:xfrm>
            <a:off x="1428728" y="2571744"/>
            <a:ext cx="7272359" cy="28289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1654164"/>
          </a:xfrm>
        </p:spPr>
        <p:txBody>
          <a:bodyPr>
            <a:normAutofit fontScale="90000"/>
          </a:bodyPr>
          <a:lstStyle/>
          <a:p>
            <a:pPr algn="ctr"/>
            <a:r>
              <a:rPr lang="es-MX" dirty="0" smtClean="0"/>
              <a:t>Implicaciones respecto la visión de la Naturaleza del Derecho Financiero</a:t>
            </a:r>
            <a:endParaRPr lang="es-MX" dirty="0"/>
          </a:p>
        </p:txBody>
      </p:sp>
      <p:sp>
        <p:nvSpPr>
          <p:cNvPr id="3" name="2 Marcador de contenido"/>
          <p:cNvSpPr>
            <a:spLocks noGrp="1"/>
          </p:cNvSpPr>
          <p:nvPr>
            <p:ph idx="1"/>
          </p:nvPr>
        </p:nvSpPr>
        <p:spPr>
          <a:xfrm>
            <a:off x="1435608" y="2000240"/>
            <a:ext cx="7498080" cy="4248160"/>
          </a:xfrm>
        </p:spPr>
        <p:txBody>
          <a:bodyPr/>
          <a:lstStyle/>
          <a:p>
            <a:pPr>
              <a:buNone/>
            </a:pPr>
            <a:r>
              <a:rPr lang="es-MX" dirty="0" smtClean="0"/>
              <a:t>Derecho Privado:</a:t>
            </a:r>
          </a:p>
          <a:p>
            <a:pPr algn="ctr">
              <a:buNone/>
            </a:pPr>
            <a:r>
              <a:rPr lang="es-MX" b="1" dirty="0" smtClean="0"/>
              <a:t>	¿Puede un Banco hacer lo que no está prohibido en la Ley?</a:t>
            </a:r>
          </a:p>
          <a:p>
            <a:pPr algn="ctr">
              <a:buNone/>
            </a:pPr>
            <a:endParaRPr lang="es-MX" dirty="0" smtClean="0"/>
          </a:p>
          <a:p>
            <a:pPr>
              <a:buNone/>
            </a:pPr>
            <a:r>
              <a:rPr lang="es-MX" dirty="0" smtClean="0"/>
              <a:t>Derecho Público: </a:t>
            </a:r>
          </a:p>
          <a:p>
            <a:pPr algn="ctr">
              <a:buNone/>
            </a:pPr>
            <a:r>
              <a:rPr lang="es-MX" b="1" dirty="0" smtClean="0"/>
              <a:t>¿Un Banco sólo puede hacer lo que la ley le permite?</a:t>
            </a:r>
            <a:endParaRPr lang="es-MX" b="1"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algn="ctr"/>
            <a:r>
              <a:rPr lang="es-MX" dirty="0"/>
              <a:t>Mercado de </a:t>
            </a:r>
            <a:r>
              <a:rPr lang="es-MX" dirty="0" smtClean="0"/>
              <a:t>Valores Bursátil</a:t>
            </a:r>
            <a:endParaRPr lang="es-ES" dirty="0"/>
          </a:p>
        </p:txBody>
      </p:sp>
      <p:pic>
        <p:nvPicPr>
          <p:cNvPr id="13318" name="Picture 6" descr="MCj01974880000[1]"/>
          <p:cNvPicPr>
            <a:picLocks noChangeAspect="1" noChangeArrowheads="1"/>
          </p:cNvPicPr>
          <p:nvPr/>
        </p:nvPicPr>
        <p:blipFill>
          <a:blip r:embed="rId2" cstate="print"/>
          <a:srcRect/>
          <a:stretch>
            <a:fillRect/>
          </a:stretch>
        </p:blipFill>
        <p:spPr bwMode="auto">
          <a:xfrm>
            <a:off x="4067175" y="4076700"/>
            <a:ext cx="1590675" cy="1657350"/>
          </a:xfrm>
          <a:prstGeom prst="rect">
            <a:avLst/>
          </a:prstGeom>
          <a:noFill/>
        </p:spPr>
      </p:pic>
      <p:pic>
        <p:nvPicPr>
          <p:cNvPr id="13321" name="Picture 9" descr="MCj02990170000[1]"/>
          <p:cNvPicPr>
            <a:picLocks noChangeAspect="1" noChangeArrowheads="1"/>
          </p:cNvPicPr>
          <p:nvPr/>
        </p:nvPicPr>
        <p:blipFill>
          <a:blip r:embed="rId3" cstate="print"/>
          <a:srcRect/>
          <a:stretch>
            <a:fillRect/>
          </a:stretch>
        </p:blipFill>
        <p:spPr bwMode="auto">
          <a:xfrm>
            <a:off x="900113" y="1628775"/>
            <a:ext cx="1008062" cy="944563"/>
          </a:xfrm>
          <a:prstGeom prst="rect">
            <a:avLst/>
          </a:prstGeom>
          <a:noFill/>
        </p:spPr>
      </p:pic>
      <p:pic>
        <p:nvPicPr>
          <p:cNvPr id="13322" name="Picture 10" descr="MCj02990170000[1]"/>
          <p:cNvPicPr>
            <a:picLocks noChangeAspect="1" noChangeArrowheads="1"/>
          </p:cNvPicPr>
          <p:nvPr/>
        </p:nvPicPr>
        <p:blipFill>
          <a:blip r:embed="rId3" cstate="print"/>
          <a:srcRect/>
          <a:stretch>
            <a:fillRect/>
          </a:stretch>
        </p:blipFill>
        <p:spPr bwMode="auto">
          <a:xfrm>
            <a:off x="2195513" y="1628775"/>
            <a:ext cx="1008062" cy="944563"/>
          </a:xfrm>
          <a:prstGeom prst="rect">
            <a:avLst/>
          </a:prstGeom>
          <a:noFill/>
        </p:spPr>
      </p:pic>
      <p:pic>
        <p:nvPicPr>
          <p:cNvPr id="13323" name="Picture 11" descr="MCj02990170000[1]"/>
          <p:cNvPicPr>
            <a:picLocks noGrp="1" noChangeAspect="1" noChangeArrowheads="1"/>
          </p:cNvPicPr>
          <p:nvPr>
            <p:ph idx="1"/>
          </p:nvPr>
        </p:nvPicPr>
        <p:blipFill>
          <a:blip r:embed="rId3" cstate="print"/>
          <a:srcRect/>
          <a:stretch>
            <a:fillRect/>
          </a:stretch>
        </p:blipFill>
        <p:spPr>
          <a:xfrm>
            <a:off x="1042988" y="2781300"/>
            <a:ext cx="936625" cy="877888"/>
          </a:xfrm>
          <a:noFill/>
          <a:ln/>
        </p:spPr>
      </p:pic>
      <p:sp>
        <p:nvSpPr>
          <p:cNvPr id="13324" name="Line 12"/>
          <p:cNvSpPr>
            <a:spLocks noChangeShapeType="1"/>
          </p:cNvSpPr>
          <p:nvPr/>
        </p:nvSpPr>
        <p:spPr bwMode="auto">
          <a:xfrm>
            <a:off x="971550" y="2636838"/>
            <a:ext cx="0" cy="2305050"/>
          </a:xfrm>
          <a:prstGeom prst="line">
            <a:avLst/>
          </a:prstGeom>
          <a:noFill/>
          <a:ln w="9525">
            <a:solidFill>
              <a:schemeClr val="tx1"/>
            </a:solidFill>
            <a:round/>
            <a:headEnd/>
            <a:tailEnd type="triangle" w="med" len="med"/>
          </a:ln>
          <a:effectLst/>
        </p:spPr>
        <p:txBody>
          <a:bodyPr/>
          <a:lstStyle/>
          <a:p>
            <a:endParaRPr lang="es-MX"/>
          </a:p>
        </p:txBody>
      </p:sp>
      <p:sp>
        <p:nvSpPr>
          <p:cNvPr id="13325" name="Line 13"/>
          <p:cNvSpPr>
            <a:spLocks noChangeShapeType="1"/>
          </p:cNvSpPr>
          <p:nvPr/>
        </p:nvSpPr>
        <p:spPr bwMode="auto">
          <a:xfrm flipH="1">
            <a:off x="1116013" y="3860800"/>
            <a:ext cx="287337" cy="1081088"/>
          </a:xfrm>
          <a:prstGeom prst="line">
            <a:avLst/>
          </a:prstGeom>
          <a:noFill/>
          <a:ln w="9525">
            <a:solidFill>
              <a:schemeClr val="tx1"/>
            </a:solidFill>
            <a:round/>
            <a:headEnd/>
            <a:tailEnd type="triangle" w="med" len="med"/>
          </a:ln>
          <a:effectLst/>
        </p:spPr>
        <p:txBody>
          <a:bodyPr/>
          <a:lstStyle/>
          <a:p>
            <a:endParaRPr lang="es-MX"/>
          </a:p>
        </p:txBody>
      </p:sp>
      <p:sp>
        <p:nvSpPr>
          <p:cNvPr id="13326" name="Line 14"/>
          <p:cNvSpPr>
            <a:spLocks noChangeShapeType="1"/>
          </p:cNvSpPr>
          <p:nvPr/>
        </p:nvSpPr>
        <p:spPr bwMode="auto">
          <a:xfrm flipH="1">
            <a:off x="1403350" y="2852738"/>
            <a:ext cx="1152525" cy="2089150"/>
          </a:xfrm>
          <a:prstGeom prst="line">
            <a:avLst/>
          </a:prstGeom>
          <a:noFill/>
          <a:ln w="9525">
            <a:solidFill>
              <a:schemeClr val="tx1"/>
            </a:solidFill>
            <a:round/>
            <a:headEnd/>
            <a:tailEnd type="triangle" w="med" len="med"/>
          </a:ln>
          <a:effectLst/>
        </p:spPr>
        <p:txBody>
          <a:bodyPr/>
          <a:lstStyle/>
          <a:p>
            <a:endParaRPr lang="es-MX"/>
          </a:p>
        </p:txBody>
      </p:sp>
      <p:pic>
        <p:nvPicPr>
          <p:cNvPr id="13327" name="Picture 15" descr="MCj02307630000[1]"/>
          <p:cNvPicPr>
            <a:picLocks noChangeAspect="1" noChangeArrowheads="1"/>
          </p:cNvPicPr>
          <p:nvPr/>
        </p:nvPicPr>
        <p:blipFill>
          <a:blip r:embed="rId4" cstate="print"/>
          <a:srcRect/>
          <a:stretch>
            <a:fillRect/>
          </a:stretch>
        </p:blipFill>
        <p:spPr bwMode="auto">
          <a:xfrm>
            <a:off x="755650" y="5157788"/>
            <a:ext cx="1281113" cy="1406525"/>
          </a:xfrm>
          <a:prstGeom prst="rect">
            <a:avLst/>
          </a:prstGeom>
          <a:noFill/>
        </p:spPr>
      </p:pic>
      <p:sp>
        <p:nvSpPr>
          <p:cNvPr id="13328" name="Line 16"/>
          <p:cNvSpPr>
            <a:spLocks noChangeShapeType="1"/>
          </p:cNvSpPr>
          <p:nvPr/>
        </p:nvSpPr>
        <p:spPr bwMode="auto">
          <a:xfrm flipV="1">
            <a:off x="2051050" y="5157788"/>
            <a:ext cx="1728788" cy="215900"/>
          </a:xfrm>
          <a:prstGeom prst="line">
            <a:avLst/>
          </a:prstGeom>
          <a:noFill/>
          <a:ln w="9525">
            <a:solidFill>
              <a:schemeClr val="tx1"/>
            </a:solidFill>
            <a:round/>
            <a:headEnd type="triangle" w="med" len="med"/>
            <a:tailEnd type="triangle" w="med" len="med"/>
          </a:ln>
          <a:effectLst/>
        </p:spPr>
        <p:txBody>
          <a:bodyPr/>
          <a:lstStyle/>
          <a:p>
            <a:endParaRPr lang="es-MX"/>
          </a:p>
        </p:txBody>
      </p:sp>
      <p:pic>
        <p:nvPicPr>
          <p:cNvPr id="13329" name="Picture 17" descr="MCj02307870000[1]"/>
          <p:cNvPicPr>
            <a:picLocks noChangeAspect="1" noChangeArrowheads="1"/>
          </p:cNvPicPr>
          <p:nvPr/>
        </p:nvPicPr>
        <p:blipFill>
          <a:blip r:embed="rId5" cstate="print"/>
          <a:srcRect/>
          <a:stretch>
            <a:fillRect/>
          </a:stretch>
        </p:blipFill>
        <p:spPr bwMode="auto">
          <a:xfrm>
            <a:off x="5003800" y="2133600"/>
            <a:ext cx="1000125" cy="1108075"/>
          </a:xfrm>
          <a:prstGeom prst="rect">
            <a:avLst/>
          </a:prstGeom>
          <a:noFill/>
        </p:spPr>
      </p:pic>
      <p:sp>
        <p:nvSpPr>
          <p:cNvPr id="13330" name="Line 18"/>
          <p:cNvSpPr>
            <a:spLocks noChangeShapeType="1"/>
          </p:cNvSpPr>
          <p:nvPr/>
        </p:nvSpPr>
        <p:spPr bwMode="auto">
          <a:xfrm flipH="1">
            <a:off x="4859338" y="3357563"/>
            <a:ext cx="360362" cy="647700"/>
          </a:xfrm>
          <a:prstGeom prst="line">
            <a:avLst/>
          </a:prstGeom>
          <a:noFill/>
          <a:ln w="9525">
            <a:solidFill>
              <a:schemeClr val="tx1"/>
            </a:solidFill>
            <a:round/>
            <a:headEnd type="triangle" w="med" len="med"/>
            <a:tailEnd type="triangle" w="med" len="med"/>
          </a:ln>
          <a:effectLst/>
        </p:spPr>
        <p:txBody>
          <a:bodyPr/>
          <a:lstStyle/>
          <a:p>
            <a:endParaRPr lang="es-MX"/>
          </a:p>
        </p:txBody>
      </p:sp>
      <p:pic>
        <p:nvPicPr>
          <p:cNvPr id="13331" name="Picture 19" descr="j0285360"/>
          <p:cNvPicPr>
            <a:picLocks noChangeAspect="1" noChangeArrowheads="1"/>
          </p:cNvPicPr>
          <p:nvPr/>
        </p:nvPicPr>
        <p:blipFill>
          <a:blip r:embed="rId6" cstate="print"/>
          <a:srcRect/>
          <a:stretch>
            <a:fillRect/>
          </a:stretch>
        </p:blipFill>
        <p:spPr bwMode="auto">
          <a:xfrm>
            <a:off x="6877050" y="2852738"/>
            <a:ext cx="1474788" cy="1817687"/>
          </a:xfrm>
          <a:prstGeom prst="rect">
            <a:avLst/>
          </a:prstGeom>
          <a:noFill/>
        </p:spPr>
      </p:pic>
      <p:sp>
        <p:nvSpPr>
          <p:cNvPr id="13332" name="Line 20"/>
          <p:cNvSpPr>
            <a:spLocks noChangeShapeType="1"/>
          </p:cNvSpPr>
          <p:nvPr/>
        </p:nvSpPr>
        <p:spPr bwMode="auto">
          <a:xfrm>
            <a:off x="6084888" y="3141663"/>
            <a:ext cx="647700" cy="503237"/>
          </a:xfrm>
          <a:prstGeom prst="line">
            <a:avLst/>
          </a:prstGeom>
          <a:noFill/>
          <a:ln w="9525">
            <a:solidFill>
              <a:schemeClr val="tx1"/>
            </a:solidFill>
            <a:round/>
            <a:headEnd type="triangle" w="med" len="med"/>
            <a:tailEnd type="triangle" w="med" len="med"/>
          </a:ln>
          <a:effectLst/>
        </p:spPr>
        <p:txBody>
          <a:bodyPr/>
          <a:lstStyle/>
          <a:p>
            <a:endParaRPr lang="es-MX"/>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s-MX"/>
              <a:t>Emisores</a:t>
            </a:r>
            <a:endParaRPr lang="es-ES"/>
          </a:p>
        </p:txBody>
      </p:sp>
      <p:sp>
        <p:nvSpPr>
          <p:cNvPr id="15363" name="Rectangle 3"/>
          <p:cNvSpPr>
            <a:spLocks noGrp="1" noChangeArrowheads="1"/>
          </p:cNvSpPr>
          <p:nvPr>
            <p:ph type="body" idx="1"/>
          </p:nvPr>
        </p:nvSpPr>
        <p:spPr/>
        <p:txBody>
          <a:bodyPr/>
          <a:lstStyle/>
          <a:p>
            <a:pPr>
              <a:buFont typeface="Wingdings" pitchFamily="2" charset="2"/>
              <a:buNone/>
            </a:pPr>
            <a:r>
              <a:rPr lang="es-MX"/>
              <a:t>Persiguen acceso al financiamiento a costo menor, evitando el intermediario financiero (banca).</a:t>
            </a:r>
          </a:p>
          <a:p>
            <a:pPr>
              <a:buFont typeface="Wingdings" pitchFamily="2" charset="2"/>
              <a:buNone/>
            </a:pPr>
            <a:r>
              <a:rPr lang="es-MX"/>
              <a:t>Son generalmente las empresas dedicadas a la producción, explotación, transformación … necesitan el capital (demanda).  </a:t>
            </a:r>
            <a:endParaRPr lang="es-ES"/>
          </a:p>
        </p:txBody>
      </p:sp>
      <p:pic>
        <p:nvPicPr>
          <p:cNvPr id="15364" name="Picture 4" descr="j0285360"/>
          <p:cNvPicPr>
            <a:picLocks noChangeAspect="1" noChangeArrowheads="1"/>
          </p:cNvPicPr>
          <p:nvPr/>
        </p:nvPicPr>
        <p:blipFill>
          <a:blip r:embed="rId2" cstate="print"/>
          <a:srcRect/>
          <a:stretch>
            <a:fillRect/>
          </a:stretch>
        </p:blipFill>
        <p:spPr bwMode="auto">
          <a:xfrm>
            <a:off x="4500562" y="214290"/>
            <a:ext cx="971550" cy="1196975"/>
          </a:xfrm>
          <a:prstGeom prst="rect">
            <a:avLst/>
          </a:prstGeom>
          <a:noFill/>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s-MX"/>
              <a:t>Inversionistas</a:t>
            </a:r>
            <a:endParaRPr lang="es-ES"/>
          </a:p>
        </p:txBody>
      </p:sp>
      <p:sp>
        <p:nvSpPr>
          <p:cNvPr id="16387" name="Rectangle 3"/>
          <p:cNvSpPr>
            <a:spLocks noGrp="1" noChangeArrowheads="1"/>
          </p:cNvSpPr>
          <p:nvPr>
            <p:ph type="body" idx="1"/>
          </p:nvPr>
        </p:nvSpPr>
        <p:spPr/>
        <p:txBody>
          <a:bodyPr/>
          <a:lstStyle/>
          <a:p>
            <a:pPr>
              <a:buFont typeface="Wingdings" pitchFamily="2" charset="2"/>
              <a:buNone/>
            </a:pPr>
            <a:r>
              <a:rPr lang="es-MX" dirty="0"/>
              <a:t>Inversión </a:t>
            </a:r>
            <a:r>
              <a:rPr lang="es-MX" dirty="0">
                <a:cs typeface="Arial" pitchFamily="34" charset="0"/>
              </a:rPr>
              <a:t>≠ Ahorro </a:t>
            </a:r>
          </a:p>
          <a:p>
            <a:pPr>
              <a:buFont typeface="Wingdings" pitchFamily="2" charset="2"/>
              <a:buNone/>
            </a:pPr>
            <a:r>
              <a:rPr lang="es-MX" dirty="0">
                <a:cs typeface="Arial" pitchFamily="34" charset="0"/>
              </a:rPr>
              <a:t>La inversión se hace con el ahorro, que no se necesita en forma líquida, e implica plazo mayor, rendimiento mayor, y mayor riesgo. </a:t>
            </a:r>
          </a:p>
          <a:p>
            <a:pPr>
              <a:buFont typeface="Wingdings" pitchFamily="2" charset="2"/>
              <a:buNone/>
            </a:pPr>
            <a:r>
              <a:rPr lang="es-MX" dirty="0">
                <a:cs typeface="Arial" pitchFamily="34" charset="0"/>
              </a:rPr>
              <a:t>Son quienes tienen liquidez (Oferta), y demandar rendimientos en el mediano y largo plazo, mejores que los ofrecidos en la banca comercial. </a:t>
            </a:r>
          </a:p>
          <a:p>
            <a:pPr>
              <a:buFont typeface="Wingdings" pitchFamily="2" charset="2"/>
              <a:buNone/>
            </a:pPr>
            <a:endParaRPr lang="es-MX" dirty="0">
              <a:cs typeface="Arial" pitchFamily="34" charset="0"/>
            </a:endParaRPr>
          </a:p>
        </p:txBody>
      </p:sp>
      <p:pic>
        <p:nvPicPr>
          <p:cNvPr id="16388" name="Picture 4" descr="MCj02990170000[1]"/>
          <p:cNvPicPr>
            <a:picLocks noChangeAspect="1" noChangeArrowheads="1"/>
          </p:cNvPicPr>
          <p:nvPr/>
        </p:nvPicPr>
        <p:blipFill>
          <a:blip r:embed="rId2" cstate="print"/>
          <a:srcRect/>
          <a:stretch>
            <a:fillRect/>
          </a:stretch>
        </p:blipFill>
        <p:spPr bwMode="auto">
          <a:xfrm>
            <a:off x="5786446" y="571480"/>
            <a:ext cx="1008062" cy="944562"/>
          </a:xfrm>
          <a:prstGeom prst="rect">
            <a:avLst/>
          </a:prstGeom>
          <a:noFill/>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s-MX"/>
              <a:t>Agente de Valores </a:t>
            </a:r>
            <a:endParaRPr lang="es-ES"/>
          </a:p>
        </p:txBody>
      </p:sp>
      <p:sp>
        <p:nvSpPr>
          <p:cNvPr id="17411" name="Rectangle 3"/>
          <p:cNvSpPr>
            <a:spLocks noGrp="1" noChangeArrowheads="1"/>
          </p:cNvSpPr>
          <p:nvPr>
            <p:ph type="body" idx="1"/>
          </p:nvPr>
        </p:nvSpPr>
        <p:spPr/>
        <p:txBody>
          <a:bodyPr/>
          <a:lstStyle/>
          <a:p>
            <a:pPr>
              <a:buFont typeface="Wingdings" pitchFamily="2" charset="2"/>
              <a:buNone/>
            </a:pPr>
            <a:r>
              <a:rPr lang="es-MX"/>
              <a:t>Intermediario entre el inversionista y el emisor, que en el mercado institucional tiene acceso al corro (bolsa), para ejecutar ordenes de compra y venta. </a:t>
            </a:r>
          </a:p>
          <a:p>
            <a:pPr>
              <a:buFont typeface="Wingdings" pitchFamily="2" charset="2"/>
              <a:buNone/>
            </a:pPr>
            <a:endParaRPr lang="es-ES"/>
          </a:p>
        </p:txBody>
      </p:sp>
      <p:pic>
        <p:nvPicPr>
          <p:cNvPr id="17412" name="Picture 4" descr="MCj02307630000[1]"/>
          <p:cNvPicPr>
            <a:picLocks noChangeAspect="1" noChangeArrowheads="1"/>
          </p:cNvPicPr>
          <p:nvPr/>
        </p:nvPicPr>
        <p:blipFill>
          <a:blip r:embed="rId2" cstate="print"/>
          <a:srcRect/>
          <a:stretch>
            <a:fillRect/>
          </a:stretch>
        </p:blipFill>
        <p:spPr bwMode="auto">
          <a:xfrm>
            <a:off x="6929454" y="357166"/>
            <a:ext cx="1090613" cy="1196975"/>
          </a:xfrm>
          <a:prstGeom prst="rect">
            <a:avLst/>
          </a:prstGeom>
          <a:noFill/>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435608" y="274638"/>
            <a:ext cx="7498080" cy="1511288"/>
          </a:xfrm>
        </p:spPr>
        <p:txBody>
          <a:bodyPr>
            <a:normAutofit fontScale="90000"/>
          </a:bodyPr>
          <a:lstStyle/>
          <a:p>
            <a:pPr algn="ctr"/>
            <a:r>
              <a:rPr lang="es-ES" sz="3800" dirty="0"/>
              <a:t>UNDERWRITING </a:t>
            </a:r>
            <a:r>
              <a:rPr lang="es-ES" sz="3800" dirty="0" smtClean="0"/>
              <a:t/>
            </a:r>
            <a:br>
              <a:rPr lang="es-ES" sz="3800" dirty="0" smtClean="0"/>
            </a:br>
            <a:r>
              <a:rPr lang="es-ES" sz="3800" dirty="0" smtClean="0"/>
              <a:t>(</a:t>
            </a:r>
            <a:r>
              <a:rPr lang="es-ES" sz="3800" dirty="0"/>
              <a:t>CONTRATO DE SUSCRIPCIÓN DE VALORES) </a:t>
            </a:r>
          </a:p>
        </p:txBody>
      </p:sp>
      <p:sp>
        <p:nvSpPr>
          <p:cNvPr id="34819" name="Rectangle 3"/>
          <p:cNvSpPr>
            <a:spLocks noGrp="1" noChangeArrowheads="1"/>
          </p:cNvSpPr>
          <p:nvPr>
            <p:ph type="body" idx="1"/>
          </p:nvPr>
        </p:nvSpPr>
        <p:spPr>
          <a:xfrm>
            <a:off x="1435608" y="2071678"/>
            <a:ext cx="7498080" cy="4176722"/>
          </a:xfrm>
        </p:spPr>
        <p:txBody>
          <a:bodyPr>
            <a:normAutofit fontScale="92500" lnSpcReduction="10000"/>
          </a:bodyPr>
          <a:lstStyle/>
          <a:p>
            <a:pPr>
              <a:buFont typeface="Wingdings" pitchFamily="2" charset="2"/>
              <a:buNone/>
            </a:pPr>
            <a:endParaRPr lang="es-ES" dirty="0"/>
          </a:p>
          <a:p>
            <a:pPr algn="ctr">
              <a:buFont typeface="Wingdings" pitchFamily="2" charset="2"/>
              <a:buNone/>
            </a:pPr>
            <a:r>
              <a:rPr lang="es-ES" dirty="0"/>
              <a:t>   Contrato por el que un </a:t>
            </a:r>
            <a:r>
              <a:rPr lang="es-ES" b="1" dirty="0"/>
              <a:t>agente</a:t>
            </a:r>
            <a:r>
              <a:rPr lang="es-ES" dirty="0"/>
              <a:t> o un </a:t>
            </a:r>
            <a:r>
              <a:rPr lang="es-ES" b="1" dirty="0"/>
              <a:t>banco de inversión</a:t>
            </a:r>
            <a:r>
              <a:rPr lang="es-ES" dirty="0"/>
              <a:t>, asume el riesgo de comprar una nueva emisión de valores directamente del emisor, y revenderla al público directamente o a través de distribuidores.    El </a:t>
            </a:r>
            <a:r>
              <a:rPr lang="es-ES" dirty="0" err="1"/>
              <a:t>Underwriter</a:t>
            </a:r>
            <a:r>
              <a:rPr lang="es-ES" dirty="0"/>
              <a:t> obtiene su ganancia del diferencial del precio pagado al emisor y el valor de mercado.</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Título"/>
          <p:cNvSpPr>
            <a:spLocks noGrp="1"/>
          </p:cNvSpPr>
          <p:nvPr>
            <p:ph type="title"/>
          </p:nvPr>
        </p:nvSpPr>
        <p:spPr/>
        <p:txBody>
          <a:bodyPr>
            <a:normAutofit/>
          </a:bodyPr>
          <a:lstStyle/>
          <a:p>
            <a:r>
              <a:rPr lang="es-MX" sz="3600" dirty="0" smtClean="0"/>
              <a:t>Contrato de Suscripción (77 LMVM)</a:t>
            </a:r>
            <a:endParaRPr lang="es-MX" sz="3600" dirty="0"/>
          </a:p>
        </p:txBody>
      </p:sp>
      <p:sp>
        <p:nvSpPr>
          <p:cNvPr id="7" name="6 Marcador de contenido"/>
          <p:cNvSpPr>
            <a:spLocks noGrp="1"/>
          </p:cNvSpPr>
          <p:nvPr>
            <p:ph idx="1"/>
          </p:nvPr>
        </p:nvSpPr>
        <p:spPr/>
        <p:txBody>
          <a:bodyPr>
            <a:normAutofit fontScale="55000" lnSpcReduction="20000"/>
          </a:bodyPr>
          <a:lstStyle/>
          <a:p>
            <a:pPr>
              <a:lnSpc>
                <a:spcPct val="80000"/>
              </a:lnSpc>
            </a:pPr>
            <a:endParaRPr lang="es-ES" dirty="0" smtClean="0"/>
          </a:p>
          <a:p>
            <a:pPr>
              <a:lnSpc>
                <a:spcPct val="170000"/>
              </a:lnSpc>
            </a:pPr>
            <a:r>
              <a:rPr lang="es-ES" dirty="0" smtClean="0"/>
              <a:t>Por el contrato de suscripción de valores, las </a:t>
            </a:r>
            <a:r>
              <a:rPr lang="es-ES" b="1" i="1" u="sng" dirty="0" smtClean="0"/>
              <a:t>sociedades financieras privadas y los agentes</a:t>
            </a:r>
            <a:r>
              <a:rPr lang="es-ES" dirty="0" smtClean="0"/>
              <a:t> podrán adquirir valores inscritos para oferta pública, siempre que su adquisición tenga como objeto proveer recursos al emisor, menos el descuento o por la comisión que se pacte en el propio contrato, por concepto de la posterior colocación de los respectivos valores. </a:t>
            </a:r>
          </a:p>
          <a:p>
            <a:pPr>
              <a:lnSpc>
                <a:spcPct val="170000"/>
              </a:lnSpc>
              <a:buFont typeface="Wingdings" pitchFamily="2" charset="2"/>
              <a:buNone/>
            </a:pPr>
            <a:r>
              <a:rPr lang="es-ES" dirty="0" smtClean="0"/>
              <a:t> 	</a:t>
            </a:r>
          </a:p>
          <a:p>
            <a:pPr>
              <a:lnSpc>
                <a:spcPct val="170000"/>
              </a:lnSpc>
              <a:buFont typeface="Wingdings" pitchFamily="2" charset="2"/>
              <a:buNone/>
            </a:pPr>
            <a:r>
              <a:rPr lang="es-ES" dirty="0" smtClean="0"/>
              <a:t>	Para efectos de la negociación extrabursátil de dichas emisiones, las sociedades financieras privadas podrán actuar como agentes, sin necesidad de inscripción previa o trámite alguno.</a:t>
            </a:r>
          </a:p>
          <a:p>
            <a:endParaRPr lang="es-MX"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s-MX" dirty="0"/>
              <a:t>Tipos de </a:t>
            </a:r>
            <a:r>
              <a:rPr lang="es-MX" dirty="0" err="1"/>
              <a:t>Underwriting</a:t>
            </a:r>
            <a:endParaRPr lang="es-ES" dirty="0"/>
          </a:p>
        </p:txBody>
      </p:sp>
      <p:sp>
        <p:nvSpPr>
          <p:cNvPr id="36867" name="Rectangle 3"/>
          <p:cNvSpPr>
            <a:spLocks noGrp="1" noChangeArrowheads="1"/>
          </p:cNvSpPr>
          <p:nvPr>
            <p:ph type="body" idx="1"/>
          </p:nvPr>
        </p:nvSpPr>
        <p:spPr/>
        <p:txBody>
          <a:bodyPr/>
          <a:lstStyle/>
          <a:p>
            <a:pPr>
              <a:lnSpc>
                <a:spcPct val="90000"/>
              </a:lnSpc>
            </a:pPr>
            <a:r>
              <a:rPr lang="es-ES" sz="2000" i="1" u="sng" dirty="0" err="1"/>
              <a:t>Underwriting</a:t>
            </a:r>
            <a:r>
              <a:rPr lang="es-ES" sz="2000" i="1" u="sng" dirty="0"/>
              <a:t> </a:t>
            </a:r>
            <a:r>
              <a:rPr lang="es-ES" sz="2000" u="sng" dirty="0"/>
              <a:t>en firme</a:t>
            </a:r>
            <a:r>
              <a:rPr lang="es-ES" sz="2000" dirty="0"/>
              <a:t>: contrato a través del cual el puesto de bolsa se compromete a comprar a la empresa emisora una parte o la totalidad de una emisión a un determinado precio, con el propósito de revenderla en mercado secundario</a:t>
            </a:r>
            <a:r>
              <a:rPr lang="es-ES" sz="2000" dirty="0" smtClean="0"/>
              <a:t>.</a:t>
            </a:r>
          </a:p>
          <a:p>
            <a:pPr>
              <a:lnSpc>
                <a:spcPct val="90000"/>
              </a:lnSpc>
              <a:buNone/>
            </a:pPr>
            <a:endParaRPr lang="es-ES" sz="2000" i="1" u="sng" dirty="0"/>
          </a:p>
          <a:p>
            <a:pPr>
              <a:lnSpc>
                <a:spcPct val="90000"/>
              </a:lnSpc>
            </a:pPr>
            <a:r>
              <a:rPr lang="es-ES" sz="2000" i="1" u="sng" dirty="0" err="1"/>
              <a:t>Underwriting</a:t>
            </a:r>
            <a:r>
              <a:rPr lang="es-ES" sz="2000" i="1" u="sng" dirty="0"/>
              <a:t> </a:t>
            </a:r>
            <a:r>
              <a:rPr lang="es-ES" sz="2000" u="sng" dirty="0"/>
              <a:t>garantizado</a:t>
            </a:r>
            <a:r>
              <a:rPr lang="es-ES" sz="2000" dirty="0"/>
              <a:t>: Contrato mediante el cual el puesto de bolsa garantiza al emisor comprarle el remanente de la emisión que no pudo colocar.</a:t>
            </a:r>
            <a:endParaRPr lang="es-ES" sz="2000" i="1" u="sng" dirty="0"/>
          </a:p>
          <a:p>
            <a:pPr>
              <a:lnSpc>
                <a:spcPct val="90000"/>
              </a:lnSpc>
            </a:pPr>
            <a:endParaRPr lang="es-ES" sz="2000" i="1" u="sng" smtClean="0"/>
          </a:p>
          <a:p>
            <a:pPr>
              <a:lnSpc>
                <a:spcPct val="90000"/>
              </a:lnSpc>
            </a:pPr>
            <a:r>
              <a:rPr lang="es-ES" sz="2000" i="1" u="sng" smtClean="0"/>
              <a:t>Underwriting</a:t>
            </a:r>
            <a:r>
              <a:rPr lang="es-ES" sz="2000" i="1" u="sng" dirty="0" smtClean="0"/>
              <a:t> </a:t>
            </a:r>
            <a:r>
              <a:rPr lang="es-ES" sz="2000" u="sng" dirty="0"/>
              <a:t>al mejor esfuerzo</a:t>
            </a:r>
            <a:r>
              <a:rPr lang="es-ES" sz="2000" dirty="0"/>
              <a:t>: Contrato en que el puesto de bolsa se compromete con la empresa emisora a realizar el mejor esfuerzo para colocar la emisión, pero no garantiza su colocación ni asume riesgo alguno en relación con los valores que no sean colocados. Técnicamente no es un </a:t>
            </a:r>
            <a:r>
              <a:rPr lang="es-ES" sz="2000" i="1" dirty="0" err="1"/>
              <a:t>Underwriting</a:t>
            </a:r>
            <a:r>
              <a:rPr lang="es-ES" sz="2000" i="1" dirty="0"/>
              <a:t> </a:t>
            </a:r>
            <a:r>
              <a:rPr lang="es-ES" sz="2000" dirty="0"/>
              <a:t>o suscripción.</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MX" dirty="0" smtClean="0"/>
              <a:t>Delito de Intermediación Financiera (96 LBYGF)</a:t>
            </a:r>
            <a:endParaRPr lang="es-MX" dirty="0"/>
          </a:p>
        </p:txBody>
      </p:sp>
      <p:sp>
        <p:nvSpPr>
          <p:cNvPr id="3" name="2 Marcador de contenido"/>
          <p:cNvSpPr>
            <a:spLocks noGrp="1"/>
          </p:cNvSpPr>
          <p:nvPr>
            <p:ph idx="1"/>
          </p:nvPr>
        </p:nvSpPr>
        <p:spPr/>
        <p:txBody>
          <a:bodyPr>
            <a:normAutofit fontScale="40000" lnSpcReduction="20000"/>
          </a:bodyPr>
          <a:lstStyle/>
          <a:p>
            <a:endParaRPr lang="es-MX" dirty="0" smtClean="0"/>
          </a:p>
          <a:p>
            <a:r>
              <a:rPr lang="es-MX" dirty="0" smtClean="0"/>
              <a:t>Comete delito de intermediación financiera toda persona individual </a:t>
            </a:r>
            <a:r>
              <a:rPr lang="es-MX" b="1" dirty="0" smtClean="0"/>
              <a:t>o jurídica</a:t>
            </a:r>
            <a:r>
              <a:rPr lang="es-MX" dirty="0" smtClean="0"/>
              <a:t>, nacional o extranjera, que sin estar autorizada expresamente de conformidad con la presente Ley o leyes específicas para realizar operaciones de tal naturaleza, efectúa habitualmente en forma pública o privada, directa o indirectamente, por sí misma o en combinación con otra u otras personas individuales o jurídicas, en beneficio propio o de terceros, actividades que consistan en, o que se relacionen con, </a:t>
            </a:r>
          </a:p>
          <a:p>
            <a:pPr lvl="1"/>
            <a:r>
              <a:rPr lang="es-MX" dirty="0" smtClean="0"/>
              <a:t>la captación de dinero del público o de cualquier instrumento representativo de dinero, ya sea mediante recepción de especies monetarias, cheques, depósitos, anticipos, mutuos, colocación de bonos, títulos u otras obligaciones, incluyendo operaciones contingentes,</a:t>
            </a:r>
          </a:p>
          <a:p>
            <a:pPr lvl="1"/>
            <a:r>
              <a:rPr lang="es-MX" dirty="0" smtClean="0"/>
              <a:t>destinando dichas captaciones a negocios de crédito o financiamiento de cualquier naturaleza, independientemente de la forma jurídica de formalización, instrumentación o registro contable de las operaciones. </a:t>
            </a:r>
          </a:p>
          <a:p>
            <a:pPr lvl="1">
              <a:buNone/>
            </a:pPr>
            <a:r>
              <a:rPr lang="es-MX" dirty="0" smtClean="0"/>
              <a:t>En el caso de personas jurídicas son responsables de este delito los administradores, gerentes, directores y representantes legales. </a:t>
            </a:r>
          </a:p>
          <a:p>
            <a:r>
              <a:rPr lang="es-MX" dirty="0" smtClean="0"/>
              <a:t>El o los responsables de este delito serán sancionados con prisión de cinco a diez años inconmutables, la cual excluye la aplicación de cualesquiera de las medidas sustitutivas contempladas en el Código Procesal Penal, y con una multa no menor de diez mil ni mayor de cien mil “unidades de multa”, la cual también será impuesta por el tribunal competente del orden penal. </a:t>
            </a:r>
          </a:p>
          <a:p>
            <a:r>
              <a:rPr lang="es-MX" dirty="0" smtClean="0"/>
              <a:t>Simultáneamente a la imposición de la multa indicada, dicho tribunal ordenará la cancelación de la patente de comercio de las personas individuales, así como la liquidación de las personas jurídicas a que se refiere este artículo conforme al procedimiento establecido en ley; en este último caso, una vez concluida su liquidación, ordenará al Registro Mercantil la cancelación de la inscripción respectiva. </a:t>
            </a:r>
            <a:endParaRPr lang="es-MX"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Muchas gracias</a:t>
            </a:r>
            <a:endParaRPr lang="es-MX"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Derecho Financiero</a:t>
            </a:r>
            <a:endParaRPr lang="es-MX" dirty="0"/>
          </a:p>
        </p:txBody>
      </p:sp>
      <p:sp>
        <p:nvSpPr>
          <p:cNvPr id="3" name="2 Marcador de contenido"/>
          <p:cNvSpPr>
            <a:spLocks noGrp="1"/>
          </p:cNvSpPr>
          <p:nvPr>
            <p:ph idx="1"/>
          </p:nvPr>
        </p:nvSpPr>
        <p:spPr/>
        <p:txBody>
          <a:bodyPr>
            <a:normAutofit/>
          </a:bodyPr>
          <a:lstStyle/>
          <a:p>
            <a:pPr algn="ctr">
              <a:buNone/>
            </a:pPr>
            <a:r>
              <a:rPr lang="es-MX" dirty="0" smtClean="0"/>
              <a:t>	Es la rama del Derecho que regula desde: </a:t>
            </a:r>
          </a:p>
          <a:p>
            <a:pPr algn="ctr">
              <a:buNone/>
            </a:pPr>
            <a:endParaRPr lang="es-MX" dirty="0" smtClean="0"/>
          </a:p>
          <a:p>
            <a:pPr algn="ctr"/>
            <a:r>
              <a:rPr lang="es-MX" dirty="0" smtClean="0"/>
              <a:t>el </a:t>
            </a:r>
            <a:r>
              <a:rPr lang="es-MX" b="1" dirty="0" smtClean="0"/>
              <a:t>punto de vista público</a:t>
            </a:r>
            <a:r>
              <a:rPr lang="es-MX" dirty="0" smtClean="0"/>
              <a:t>, la forma en que el Estado interviene en el proceso de intermediación financiera;</a:t>
            </a:r>
          </a:p>
          <a:p>
            <a:pPr algn="ctr">
              <a:buNone/>
            </a:pPr>
            <a:endParaRPr lang="es-MX" dirty="0" smtClean="0"/>
          </a:p>
          <a:p>
            <a:pPr algn="ctr"/>
            <a:r>
              <a:rPr lang="es-MX" dirty="0" smtClean="0"/>
              <a:t>el </a:t>
            </a:r>
            <a:r>
              <a:rPr lang="es-MX" b="1" dirty="0" smtClean="0"/>
              <a:t>punto de vista privado</a:t>
            </a:r>
            <a:r>
              <a:rPr lang="es-MX" dirty="0" smtClean="0"/>
              <a:t>, la forma en que los actores económicos realizan la actividad de intermediación financiera</a:t>
            </a:r>
            <a:endParaRPr lang="es-MX"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algn="ctr"/>
            <a:r>
              <a:rPr lang="es-MX" dirty="0" smtClean="0"/>
              <a:t>Premisa</a:t>
            </a:r>
            <a:endParaRPr lang="es-ES" dirty="0"/>
          </a:p>
        </p:txBody>
      </p:sp>
      <p:sp>
        <p:nvSpPr>
          <p:cNvPr id="10243" name="Rectangle 3"/>
          <p:cNvSpPr>
            <a:spLocks noGrp="1" noChangeArrowheads="1"/>
          </p:cNvSpPr>
          <p:nvPr>
            <p:ph type="body" idx="1"/>
          </p:nvPr>
        </p:nvSpPr>
        <p:spPr/>
        <p:txBody>
          <a:bodyPr>
            <a:normAutofit fontScale="92500" lnSpcReduction="20000"/>
          </a:bodyPr>
          <a:lstStyle/>
          <a:p>
            <a:pPr algn="ctr">
              <a:lnSpc>
                <a:spcPct val="90000"/>
              </a:lnSpc>
              <a:buFont typeface="Wingdings" pitchFamily="2" charset="2"/>
              <a:buNone/>
            </a:pPr>
            <a:r>
              <a:rPr lang="es-MX" dirty="0"/>
              <a:t>La intermediación financiera es una actividad en la que el Estado </a:t>
            </a:r>
            <a:r>
              <a:rPr lang="es-MX" dirty="0" smtClean="0"/>
              <a:t>ha </a:t>
            </a:r>
            <a:r>
              <a:rPr lang="es-MX" dirty="0"/>
              <a:t>intervenido, con el propósito de proteger el ahorro y la inversión del público en general. </a:t>
            </a:r>
          </a:p>
          <a:p>
            <a:pPr>
              <a:lnSpc>
                <a:spcPct val="90000"/>
              </a:lnSpc>
              <a:buFont typeface="Wingdings" pitchFamily="2" charset="2"/>
              <a:buNone/>
            </a:pPr>
            <a:endParaRPr lang="es-MX" dirty="0"/>
          </a:p>
          <a:p>
            <a:pPr algn="ctr">
              <a:lnSpc>
                <a:spcPct val="90000"/>
              </a:lnSpc>
              <a:buFont typeface="Wingdings" pitchFamily="2" charset="2"/>
              <a:buNone/>
            </a:pPr>
            <a:r>
              <a:rPr lang="es-MX" dirty="0"/>
              <a:t>La intermediación es en principio una actividad privada … su origen es la del mismo “comercio de bienes – mercader” </a:t>
            </a:r>
          </a:p>
          <a:p>
            <a:pPr algn="ctr">
              <a:lnSpc>
                <a:spcPct val="90000"/>
              </a:lnSpc>
              <a:buFont typeface="Wingdings" pitchFamily="2" charset="2"/>
              <a:buNone/>
            </a:pPr>
            <a:endParaRPr lang="es-MX" dirty="0"/>
          </a:p>
          <a:p>
            <a:pPr algn="ctr">
              <a:lnSpc>
                <a:spcPct val="90000"/>
              </a:lnSpc>
              <a:buFont typeface="Wingdings" pitchFamily="2" charset="2"/>
              <a:buNone/>
            </a:pPr>
            <a:r>
              <a:rPr lang="es-MX" sz="5200" dirty="0"/>
              <a:t>Mercaderes de </a:t>
            </a:r>
            <a:r>
              <a:rPr lang="es-MX" sz="5200" dirty="0" smtClean="0"/>
              <a:t>Dinero</a:t>
            </a:r>
          </a:p>
          <a:p>
            <a:pPr algn="ctr">
              <a:lnSpc>
                <a:spcPct val="90000"/>
              </a:lnSpc>
              <a:buFont typeface="Wingdings" pitchFamily="2" charset="2"/>
              <a:buNone/>
            </a:pPr>
            <a:r>
              <a:rPr lang="es-MX" sz="4200" dirty="0" smtClean="0"/>
              <a:t>El dinero es una mercancía</a:t>
            </a:r>
            <a:endParaRPr lang="es-ES" sz="42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2578392" y="2600324"/>
            <a:ext cx="6400800" cy="3257567"/>
          </a:xfrm>
        </p:spPr>
        <p:txBody>
          <a:bodyPr>
            <a:normAutofit/>
          </a:bodyPr>
          <a:lstStyle/>
          <a:p>
            <a:pPr algn="ctr"/>
            <a:r>
              <a:rPr lang="es-MX" dirty="0" smtClean="0"/>
              <a:t>EL DINERO</a:t>
            </a:r>
            <a:br>
              <a:rPr lang="es-MX" dirty="0" smtClean="0"/>
            </a:br>
            <a:r>
              <a:rPr lang="es-MX" dirty="0" smtClean="0"/>
              <a:t/>
            </a:r>
            <a:br>
              <a:rPr lang="es-MX" dirty="0" smtClean="0"/>
            </a:br>
            <a:r>
              <a:rPr lang="es-MX" dirty="0" smtClean="0"/>
              <a:t>OBJETO DE LA INTERMEDIACIÓN FINANCIERA</a:t>
            </a:r>
            <a:endParaRPr lang="es-MX" dirty="0"/>
          </a:p>
        </p:txBody>
      </p:sp>
      <p:pic>
        <p:nvPicPr>
          <p:cNvPr id="3074" name="Picture 2" descr="www1.istockphoto.com/file_thumbview_approve/95009/2/istockphoto_95009_ahh_money.jpg">
            <a:hlinkClick r:id="rId2"/>
          </p:cNvPr>
          <p:cNvPicPr>
            <a:picLocks noChangeAspect="1" noChangeArrowheads="1"/>
          </p:cNvPicPr>
          <p:nvPr/>
        </p:nvPicPr>
        <p:blipFill>
          <a:blip r:embed="rId3" cstate="print"/>
          <a:srcRect/>
          <a:stretch>
            <a:fillRect/>
          </a:stretch>
        </p:blipFill>
        <p:spPr bwMode="auto">
          <a:xfrm>
            <a:off x="2500298" y="357166"/>
            <a:ext cx="2643206" cy="2164914"/>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normAutofit fontScale="90000"/>
          </a:bodyPr>
          <a:lstStyle/>
          <a:p>
            <a:pPr algn="ctr"/>
            <a:r>
              <a:rPr lang="es-MX" dirty="0"/>
              <a:t>El dinero en la economía moderna</a:t>
            </a:r>
            <a:endParaRPr lang="es-ES" dirty="0"/>
          </a:p>
        </p:txBody>
      </p:sp>
      <p:sp>
        <p:nvSpPr>
          <p:cNvPr id="40963" name="Rectangle 3"/>
          <p:cNvSpPr>
            <a:spLocks noGrp="1" noChangeArrowheads="1"/>
          </p:cNvSpPr>
          <p:nvPr>
            <p:ph type="body" idx="1"/>
          </p:nvPr>
        </p:nvSpPr>
        <p:spPr/>
        <p:txBody>
          <a:bodyPr>
            <a:normAutofit fontScale="92500" lnSpcReduction="20000"/>
          </a:bodyPr>
          <a:lstStyle/>
          <a:p>
            <a:pPr>
              <a:lnSpc>
                <a:spcPct val="90000"/>
              </a:lnSpc>
            </a:pPr>
            <a:endParaRPr lang="es-ES" sz="2400" dirty="0" smtClean="0"/>
          </a:p>
          <a:p>
            <a:pPr>
              <a:lnSpc>
                <a:spcPct val="90000"/>
              </a:lnSpc>
            </a:pPr>
            <a:r>
              <a:rPr lang="es-ES" sz="2400" dirty="0" smtClean="0"/>
              <a:t>una </a:t>
            </a:r>
            <a:r>
              <a:rPr lang="es-ES" sz="2400" dirty="0"/>
              <a:t>economía moderna no podría funcionar sin dinero. </a:t>
            </a:r>
            <a:endParaRPr lang="es-ES" sz="2400" dirty="0" smtClean="0"/>
          </a:p>
          <a:p>
            <a:pPr>
              <a:lnSpc>
                <a:spcPct val="90000"/>
              </a:lnSpc>
            </a:pPr>
            <a:endParaRPr lang="es-ES" sz="2400" dirty="0" smtClean="0"/>
          </a:p>
          <a:p>
            <a:pPr algn="just">
              <a:lnSpc>
                <a:spcPct val="90000"/>
              </a:lnSpc>
            </a:pPr>
            <a:r>
              <a:rPr lang="es-ES" sz="2400" dirty="0" smtClean="0"/>
              <a:t>Debido </a:t>
            </a:r>
            <a:r>
              <a:rPr lang="es-ES" sz="2400" dirty="0"/>
              <a:t>a la existencia del dinero es viable una </a:t>
            </a:r>
            <a:r>
              <a:rPr lang="es-ES" sz="2400" u="sng" dirty="0"/>
              <a:t>expandida división del trabajo</a:t>
            </a:r>
            <a:r>
              <a:rPr lang="es-ES" sz="2400" dirty="0"/>
              <a:t> que permite ganancias de productividad y, además, </a:t>
            </a:r>
            <a:r>
              <a:rPr lang="es-ES" sz="2400" u="sng" dirty="0"/>
              <a:t>gracias al dinero es posible que los empresarios realicen el cálculo económico</a:t>
            </a:r>
            <a:r>
              <a:rPr lang="es-ES" sz="2400" dirty="0" smtClean="0"/>
              <a:t>.</a:t>
            </a:r>
          </a:p>
          <a:p>
            <a:pPr>
              <a:lnSpc>
                <a:spcPct val="90000"/>
              </a:lnSpc>
              <a:buNone/>
            </a:pPr>
            <a:endParaRPr lang="es-ES" sz="2400" dirty="0"/>
          </a:p>
          <a:p>
            <a:pPr>
              <a:lnSpc>
                <a:spcPct val="90000"/>
              </a:lnSpc>
            </a:pPr>
            <a:r>
              <a:rPr lang="es-ES" sz="2400" dirty="0"/>
              <a:t>Cuando hablamos de </a:t>
            </a:r>
            <a:r>
              <a:rPr lang="es-ES" sz="2400" dirty="0" smtClean="0"/>
              <a:t>dinero, </a:t>
            </a:r>
            <a:r>
              <a:rPr lang="es-ES" sz="2400" b="1" dirty="0"/>
              <a:t>hablamos de un medio de intercambio </a:t>
            </a:r>
            <a:r>
              <a:rPr lang="es-ES" sz="2400" b="1" dirty="0" smtClean="0"/>
              <a:t>indirecto,</a:t>
            </a:r>
            <a:r>
              <a:rPr lang="es-ES" sz="2400" dirty="0" smtClean="0"/>
              <a:t> </a:t>
            </a:r>
            <a:r>
              <a:rPr lang="es-ES" sz="2400" dirty="0"/>
              <a:t>porque el proceso se da en dos pasos: </a:t>
            </a:r>
            <a:endParaRPr lang="es-ES" sz="2400" dirty="0" smtClean="0"/>
          </a:p>
          <a:p>
            <a:pPr lvl="1">
              <a:lnSpc>
                <a:spcPct val="90000"/>
              </a:lnSpc>
            </a:pPr>
            <a:r>
              <a:rPr lang="es-ES" sz="2000" dirty="0" smtClean="0"/>
              <a:t>producimos </a:t>
            </a:r>
            <a:r>
              <a:rPr lang="es-ES" sz="2000" dirty="0"/>
              <a:t>para obtener dinero y </a:t>
            </a:r>
            <a:endParaRPr lang="es-ES" sz="2000" dirty="0" smtClean="0"/>
          </a:p>
          <a:p>
            <a:pPr lvl="1">
              <a:lnSpc>
                <a:spcPct val="90000"/>
              </a:lnSpc>
            </a:pPr>
            <a:r>
              <a:rPr lang="es-ES" sz="2000" dirty="0" smtClean="0"/>
              <a:t>con </a:t>
            </a:r>
            <a:r>
              <a:rPr lang="es-ES" sz="2000" dirty="0"/>
              <a:t>dinero obtenemos lo que buscamos. </a:t>
            </a:r>
            <a:endParaRPr lang="es-ES" sz="2000" dirty="0" smtClean="0"/>
          </a:p>
          <a:p>
            <a:pPr lvl="1" algn="just">
              <a:lnSpc>
                <a:spcPct val="90000"/>
              </a:lnSpc>
              <a:buNone/>
            </a:pPr>
            <a:endParaRPr lang="es-ES" sz="2000" dirty="0" smtClean="0"/>
          </a:p>
          <a:p>
            <a:pPr lvl="1" algn="just">
              <a:lnSpc>
                <a:spcPct val="90000"/>
              </a:lnSpc>
              <a:buNone/>
            </a:pPr>
            <a:r>
              <a:rPr lang="es-ES" sz="2400" dirty="0" smtClean="0"/>
              <a:t>	Con </a:t>
            </a:r>
            <a:r>
              <a:rPr lang="es-ES" sz="2400" dirty="0"/>
              <a:t>el dinero disminuyen los tiempos de búsqueda, </a:t>
            </a:r>
            <a:r>
              <a:rPr lang="es-ES" sz="2400" dirty="0" smtClean="0"/>
              <a:t>de negociación </a:t>
            </a:r>
            <a:r>
              <a:rPr lang="es-ES" sz="2400" dirty="0"/>
              <a:t>y otros costos de transacción asociados con el trueque.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algn="ctr"/>
            <a:r>
              <a:rPr lang="es-MX" dirty="0"/>
              <a:t>Precios</a:t>
            </a:r>
            <a:endParaRPr lang="es-ES" dirty="0"/>
          </a:p>
        </p:txBody>
      </p:sp>
      <p:sp>
        <p:nvSpPr>
          <p:cNvPr id="43011" name="Rectangle 3"/>
          <p:cNvSpPr>
            <a:spLocks noGrp="1" noChangeArrowheads="1"/>
          </p:cNvSpPr>
          <p:nvPr>
            <p:ph type="body" idx="1"/>
          </p:nvPr>
        </p:nvSpPr>
        <p:spPr/>
        <p:txBody>
          <a:bodyPr>
            <a:normAutofit fontScale="77500" lnSpcReduction="20000"/>
          </a:bodyPr>
          <a:lstStyle/>
          <a:p>
            <a:pPr algn="just"/>
            <a:r>
              <a:rPr lang="es-ES" dirty="0"/>
              <a:t>Los precios concentran y sintetizan información dispersa sobre preferencias, habilidades y disponibilidad de recursos</a:t>
            </a:r>
            <a:r>
              <a:rPr lang="es-ES" dirty="0" smtClean="0"/>
              <a:t>.</a:t>
            </a:r>
          </a:p>
          <a:p>
            <a:pPr>
              <a:buNone/>
            </a:pPr>
            <a:endParaRPr lang="es-ES" dirty="0" smtClean="0"/>
          </a:p>
          <a:p>
            <a:pPr algn="just"/>
            <a:r>
              <a:rPr lang="es-ES" dirty="0" smtClean="0"/>
              <a:t>Los </a:t>
            </a:r>
            <a:r>
              <a:rPr lang="es-ES" b="1" dirty="0"/>
              <a:t>precios relativos aumentan cuando los bienes son más escasos relativamente, transmitiendo información para reasignar el trabajo, la tierra y el capital. </a:t>
            </a:r>
            <a:endParaRPr lang="es-ES" b="1" dirty="0" smtClean="0"/>
          </a:p>
          <a:p>
            <a:endParaRPr lang="es-ES" dirty="0" smtClean="0"/>
          </a:p>
          <a:p>
            <a:pPr algn="just"/>
            <a:r>
              <a:rPr lang="es-ES" dirty="0" smtClean="0"/>
              <a:t>Así</a:t>
            </a:r>
            <a:r>
              <a:rPr lang="es-ES" dirty="0"/>
              <a:t>, cuando todos los precios están expresados en dinero se </a:t>
            </a:r>
            <a:r>
              <a:rPr lang="es-ES" b="1" dirty="0"/>
              <a:t>perfecciona el sistema de señales y el proceso de asignación de recursos</a:t>
            </a:r>
            <a:r>
              <a:rPr lang="es-ES" dirty="0"/>
              <a:t>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o">
  <a:themeElements>
    <a:clrScheme name="Solsti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778</TotalTime>
  <Words>2346</Words>
  <Application>Microsoft Office PowerPoint</Application>
  <PresentationFormat>Presentación en pantalla (4:3)</PresentationFormat>
  <Paragraphs>235</Paragraphs>
  <Slides>48</Slides>
  <Notes>0</Notes>
  <HiddenSlides>0</HiddenSlides>
  <MMClips>0</MMClips>
  <ScaleCrop>false</ScaleCrop>
  <HeadingPairs>
    <vt:vector size="4" baseType="variant">
      <vt:variant>
        <vt:lpstr>Tema</vt:lpstr>
      </vt:variant>
      <vt:variant>
        <vt:i4>1</vt:i4>
      </vt:variant>
      <vt:variant>
        <vt:lpstr>Títulos de diapositiva</vt:lpstr>
      </vt:variant>
      <vt:variant>
        <vt:i4>48</vt:i4>
      </vt:variant>
    </vt:vector>
  </HeadingPairs>
  <TitlesOfParts>
    <vt:vector size="49" baseType="lpstr">
      <vt:lpstr>Solsticio</vt:lpstr>
      <vt:lpstr>Sujetos autorizados para realizar</vt:lpstr>
      <vt:lpstr>¿ Qué es intermediación financiera ?</vt:lpstr>
      <vt:lpstr>Dos Visiones del Mundo</vt:lpstr>
      <vt:lpstr>Implicaciones respecto la visión de la Naturaleza del Derecho Financiero</vt:lpstr>
      <vt:lpstr>Derecho Financiero</vt:lpstr>
      <vt:lpstr>Premisa</vt:lpstr>
      <vt:lpstr>EL DINERO  OBJETO DE LA INTERMEDIACIÓN FINANCIERA</vt:lpstr>
      <vt:lpstr>El dinero en la economía moderna</vt:lpstr>
      <vt:lpstr>Precios</vt:lpstr>
      <vt:lpstr>Precio del Dinero</vt:lpstr>
      <vt:lpstr>Demanda de Dinero</vt:lpstr>
      <vt:lpstr>Atesoramiento</vt:lpstr>
      <vt:lpstr>Atesoramiento</vt:lpstr>
      <vt:lpstr>Atesoramiento no es ocioso</vt:lpstr>
      <vt:lpstr>oferta de bienes y servicios</vt:lpstr>
      <vt:lpstr>Precio del Dinero</vt:lpstr>
      <vt:lpstr>Dinero = Bien M</vt:lpstr>
      <vt:lpstr>La intermediación financiera</vt:lpstr>
      <vt:lpstr>Intermediación</vt:lpstr>
      <vt:lpstr>Actores de la Actividad Financiera</vt:lpstr>
      <vt:lpstr>Formas de Intermediación Financiera</vt:lpstr>
      <vt:lpstr>OPM</vt:lpstr>
      <vt:lpstr>Captación</vt:lpstr>
      <vt:lpstr>Captación Ilegal  - 3775</vt:lpstr>
      <vt:lpstr>Remedio de Captación Ilegal = Inscripción de Oferta.  Art. 3</vt:lpstr>
      <vt:lpstr>Colocación = Otorgar Créditos</vt:lpstr>
      <vt:lpstr>Colocación</vt:lpstr>
      <vt:lpstr>Diapositiva 28</vt:lpstr>
      <vt:lpstr>Colocación No Regulada (C Co.)</vt:lpstr>
      <vt:lpstr>Margen de Intermediación Margen Financiero</vt:lpstr>
      <vt:lpstr>Intermediación financiera no bancaria</vt:lpstr>
      <vt:lpstr>Intermediación Financiera  No Bancaria</vt:lpstr>
      <vt:lpstr>Diapositiva 33</vt:lpstr>
      <vt:lpstr>Iniciativa 3193</vt:lpstr>
      <vt:lpstr>Art. 4 de Ley de Bancos y Grupos Financieros</vt:lpstr>
      <vt:lpstr>Cooperativa de Ahorro y Crédito</vt:lpstr>
      <vt:lpstr>Evolución de ONG´s</vt:lpstr>
      <vt:lpstr>Fondo Financiero Privado (Bolivia)</vt:lpstr>
      <vt:lpstr>Agentes de Valores o de Bolsa</vt:lpstr>
      <vt:lpstr>Mercado de Valores Bursátil</vt:lpstr>
      <vt:lpstr>Emisores</vt:lpstr>
      <vt:lpstr>Inversionistas</vt:lpstr>
      <vt:lpstr>Agente de Valores </vt:lpstr>
      <vt:lpstr>UNDERWRITING  (CONTRATO DE SUSCRIPCIÓN DE VALORES) </vt:lpstr>
      <vt:lpstr>Contrato de Suscripción (77 LMVM)</vt:lpstr>
      <vt:lpstr>Tipos de Underwriting</vt:lpstr>
      <vt:lpstr>Delito de Intermediación Financiera (96 LBYGF)</vt:lpstr>
      <vt:lpstr>Muchas gracias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Juan José Morales Ruiz</dc:creator>
  <cp:lastModifiedBy>WinuE</cp:lastModifiedBy>
  <cp:revision>77</cp:revision>
  <dcterms:created xsi:type="dcterms:W3CDTF">2008-11-19T02:08:21Z</dcterms:created>
  <dcterms:modified xsi:type="dcterms:W3CDTF">2012-06-03T18:51:39Z</dcterms:modified>
</cp:coreProperties>
</file>