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1"/>
  </p:handoutMasterIdLst>
  <p:sldIdLst>
    <p:sldId id="256" r:id="rId2"/>
    <p:sldId id="257" r:id="rId3"/>
    <p:sldId id="258" r:id="rId4"/>
    <p:sldId id="263" r:id="rId5"/>
    <p:sldId id="259" r:id="rId6"/>
    <p:sldId id="260" r:id="rId7"/>
    <p:sldId id="264" r:id="rId8"/>
    <p:sldId id="261" r:id="rId9"/>
    <p:sldId id="262" r:id="rId10"/>
  </p:sldIdLst>
  <p:sldSz cx="9144000" cy="6858000" type="screen4x3"/>
  <p:notesSz cx="7302500" cy="95885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/>
          <a:lstStyle>
            <a:lvl1pPr algn="l">
              <a:defRPr sz="13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136393" y="0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/>
          <a:lstStyle>
            <a:lvl1pPr algn="r">
              <a:defRPr sz="1300"/>
            </a:lvl1pPr>
          </a:lstStyle>
          <a:p>
            <a:fld id="{6B4319FD-0F0A-41FC-9312-BE2BB3695598}" type="datetimeFigureOut">
              <a:rPr lang="es-MX" smtClean="0"/>
              <a:pPr/>
              <a:t>03/06/2012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107411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 anchor="b"/>
          <a:lstStyle>
            <a:lvl1pPr algn="l">
              <a:defRPr sz="13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136393" y="9107411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 anchor="b"/>
          <a:lstStyle>
            <a:lvl1pPr algn="r">
              <a:defRPr sz="1300"/>
            </a:lvl1pPr>
          </a:lstStyle>
          <a:p>
            <a:fld id="{D57DD674-6598-4883-A814-FFB3E74E38C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A82BC6-D007-47A1-BF87-9DCA84F15ED5}" type="datetimeFigureOut">
              <a:rPr lang="es-MX" smtClean="0"/>
              <a:pPr/>
              <a:t>03/06/2012</a:t>
            </a:fld>
            <a:endParaRPr lang="es-MX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E4287E-1BEB-4690-A589-29B6C4266CA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A82BC6-D007-47A1-BF87-9DCA84F15ED5}" type="datetimeFigureOut">
              <a:rPr lang="es-MX" smtClean="0"/>
              <a:pPr/>
              <a:t>03/06/2012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E4287E-1BEB-4690-A589-29B6C4266CA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A82BC6-D007-47A1-BF87-9DCA84F15ED5}" type="datetimeFigureOut">
              <a:rPr lang="es-MX" smtClean="0"/>
              <a:pPr/>
              <a:t>03/06/2012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E4287E-1BEB-4690-A589-29B6C4266CA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A82BC6-D007-47A1-BF87-9DCA84F15ED5}" type="datetimeFigureOut">
              <a:rPr lang="es-MX" smtClean="0"/>
              <a:pPr/>
              <a:t>03/06/2012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E4287E-1BEB-4690-A589-29B6C4266CA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A82BC6-D007-47A1-BF87-9DCA84F15ED5}" type="datetimeFigureOut">
              <a:rPr lang="es-MX" smtClean="0"/>
              <a:pPr/>
              <a:t>03/06/2012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E4287E-1BEB-4690-A589-29B6C4266CA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A82BC6-D007-47A1-BF87-9DCA84F15ED5}" type="datetimeFigureOut">
              <a:rPr lang="es-MX" smtClean="0"/>
              <a:pPr/>
              <a:t>03/06/2012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E4287E-1BEB-4690-A589-29B6C4266CA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A82BC6-D007-47A1-BF87-9DCA84F15ED5}" type="datetimeFigureOut">
              <a:rPr lang="es-MX" smtClean="0"/>
              <a:pPr/>
              <a:t>03/06/2012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E4287E-1BEB-4690-A589-29B6C4266CA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A82BC6-D007-47A1-BF87-9DCA84F15ED5}" type="datetimeFigureOut">
              <a:rPr lang="es-MX" smtClean="0"/>
              <a:pPr/>
              <a:t>03/06/2012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E4287E-1BEB-4690-A589-29B6C4266CA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A82BC6-D007-47A1-BF87-9DCA84F15ED5}" type="datetimeFigureOut">
              <a:rPr lang="es-MX" smtClean="0"/>
              <a:pPr/>
              <a:t>03/06/2012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E4287E-1BEB-4690-A589-29B6C4266CA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A82BC6-D007-47A1-BF87-9DCA84F15ED5}" type="datetimeFigureOut">
              <a:rPr lang="es-MX" smtClean="0"/>
              <a:pPr/>
              <a:t>03/06/2012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E4287E-1BEB-4690-A589-29B6C4266CA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A82BC6-D007-47A1-BF87-9DCA84F15ED5}" type="datetimeFigureOut">
              <a:rPr lang="es-MX" smtClean="0"/>
              <a:pPr/>
              <a:t>03/06/2012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E4287E-1BEB-4690-A589-29B6C4266CA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CA82BC6-D007-47A1-BF87-9DCA84F15ED5}" type="datetimeFigureOut">
              <a:rPr lang="es-MX" smtClean="0"/>
              <a:pPr/>
              <a:t>03/06/2012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MX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E4287E-1BEB-4690-A589-29B6C4266CA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jjmoralex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://rds.yahoo.com/_ylt=A9G_bHKQUyZJKtMAuKWJzbkF;_ylu=X3oDMTBqYWdlNjBlBHBvcwMxOARzZWMDc3IEdnRpZAM-/SIG=1i9t39sr0/EXP=1227334928/**http:/images.search.yahoo.com/images/view?back=http://images.search.yahoo.com/search/images?p=international+banking+picture&amp;fr=yfp-t-501&amp;ei=utf-8&amp;x=wrt&amp;w=350&amp;h=350&amp;imgurl=www.edistaffbuilders.com/images/banking.jpg&amp;rurl=http://www.edistaffbuilders.com/operations%20division/banking.htm&amp;size=232.4kB&amp;name=banking.jpg&amp;p=international+banking+picture&amp;type=JPG&amp;oid=5136779db74783d2&amp;no=18&amp;tt=41,915&amp;sigr=121t9f8ln&amp;sigi=11b0e8snj&amp;sigb=138lqph8j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MX" dirty="0" smtClean="0"/>
              <a:t>Sucursales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436456"/>
          </a:xfrm>
        </p:spPr>
        <p:txBody>
          <a:bodyPr/>
          <a:lstStyle/>
          <a:p>
            <a:pPr algn="ctr"/>
            <a:r>
              <a:rPr lang="es-MX" dirty="0" smtClean="0"/>
              <a:t>Bancos </a:t>
            </a:r>
            <a:r>
              <a:rPr lang="es-MX" dirty="0" smtClean="0"/>
              <a:t>Extranjeros</a:t>
            </a:r>
          </a:p>
          <a:p>
            <a:pPr algn="ctr"/>
            <a:endParaRPr lang="es-MX" dirty="0" smtClean="0"/>
          </a:p>
          <a:p>
            <a:pPr algn="ctr"/>
            <a:endParaRPr lang="es-MX" dirty="0" smtClean="0"/>
          </a:p>
          <a:p>
            <a:pPr algn="ctr"/>
            <a:endParaRPr lang="es-MX" dirty="0" smtClean="0"/>
          </a:p>
          <a:p>
            <a:pPr algn="ctr"/>
            <a:endParaRPr lang="es-MX" dirty="0" smtClean="0"/>
          </a:p>
          <a:p>
            <a:pPr algn="ctr"/>
            <a:endParaRPr lang="es-MX" dirty="0" smtClean="0"/>
          </a:p>
          <a:p>
            <a:pPr algn="ctr"/>
            <a:endParaRPr lang="es-MX" dirty="0" smtClean="0"/>
          </a:p>
          <a:p>
            <a:pPr algn="ctr"/>
            <a:endParaRPr lang="es-MX" dirty="0" smtClean="0"/>
          </a:p>
          <a:p>
            <a:pPr algn="ctr"/>
            <a:r>
              <a:rPr lang="es-MX" dirty="0" smtClean="0">
                <a:hlinkClick r:id="rId2"/>
              </a:rPr>
              <a:t>www.jjmoralex.com</a:t>
            </a:r>
            <a:r>
              <a:rPr lang="es-MX" dirty="0" smtClean="0"/>
              <a:t> </a:t>
            </a:r>
            <a:endParaRPr lang="es-MX" dirty="0"/>
          </a:p>
        </p:txBody>
      </p:sp>
      <p:pic>
        <p:nvPicPr>
          <p:cNvPr id="1026" name="Picture 2" descr="C:\Users\PROPIETARIO\Pictures\Fotos de Panama\DSC0177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2643182"/>
            <a:ext cx="3810019" cy="2857514"/>
          </a:xfrm>
          <a:prstGeom prst="rect">
            <a:avLst/>
          </a:prstGeom>
          <a:noFill/>
        </p:spPr>
      </p:pic>
      <p:pic>
        <p:nvPicPr>
          <p:cNvPr id="1028" name="Picture 4" descr="Go to fullsize imag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15074" y="3000372"/>
            <a:ext cx="2428892" cy="24288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Banco Extranjero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96646" indent="-514350">
              <a:buAutoNum type="arabicPeriod"/>
            </a:pPr>
            <a:r>
              <a:rPr lang="es-MX" dirty="0" smtClean="0"/>
              <a:t>Para operar en Guatemala, deben registrar sucursal, autorizada por JM, previo dictamen de SB; </a:t>
            </a:r>
          </a:p>
          <a:p>
            <a:pPr marL="596646" indent="-514350">
              <a:buAutoNum type="arabicPeriod"/>
            </a:pPr>
            <a:r>
              <a:rPr lang="es-MX" dirty="0" smtClean="0"/>
              <a:t>Supervisor extranjero debe cumplir estándares, consentir sucursal, y acordar intercambio de información. </a:t>
            </a:r>
          </a:p>
          <a:p>
            <a:pPr marL="596646" indent="-514350">
              <a:buAutoNum type="arabicPeriod"/>
            </a:pPr>
            <a:r>
              <a:rPr lang="es-MX" dirty="0" smtClean="0"/>
              <a:t>SB debe evaluar plan de operación, y velar por adecuada solvencia, gobierno corporativo, </a:t>
            </a:r>
          </a:p>
          <a:p>
            <a:pPr marL="596646" indent="-514350">
              <a:buAutoNum type="arabicPeriod"/>
            </a:pPr>
            <a:r>
              <a:rPr lang="es-MX" dirty="0" smtClean="0"/>
              <a:t>Requiere inscripción RM. </a:t>
            </a:r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Reglamentación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MX" dirty="0" smtClean="0"/>
              <a:t>Establecimiento de Sucursales </a:t>
            </a:r>
          </a:p>
          <a:p>
            <a:pPr>
              <a:buNone/>
            </a:pPr>
            <a:r>
              <a:rPr lang="es-MX" dirty="0" smtClean="0"/>
              <a:t>	(JM-260-2002) (JM-78-2003)</a:t>
            </a:r>
          </a:p>
          <a:p>
            <a:pPr>
              <a:buNone/>
            </a:pPr>
            <a:r>
              <a:rPr lang="es-MX" dirty="0" smtClean="0"/>
              <a:t>	- 	debe asignarse capital; </a:t>
            </a:r>
          </a:p>
          <a:p>
            <a:pPr>
              <a:buNone/>
            </a:pPr>
            <a:r>
              <a:rPr lang="es-MX" dirty="0" smtClean="0"/>
              <a:t>	- 	autorizarse por administración y 	someterse a supervisión SB, intercambiar información con 	supervisor 	de sede local, que debe cumplir estándares.</a:t>
            </a:r>
          </a:p>
          <a:p>
            <a:pPr>
              <a:buNone/>
            </a:pPr>
            <a:r>
              <a:rPr lang="es-MX" dirty="0" smtClean="0"/>
              <a:t>	- 	Representante Legal; </a:t>
            </a:r>
          </a:p>
          <a:p>
            <a:pPr>
              <a:buNone/>
            </a:pPr>
            <a:r>
              <a:rPr lang="es-MX" dirty="0" smtClean="0"/>
              <a:t>	- 	Comprobar existencia y licencia local; </a:t>
            </a:r>
          </a:p>
          <a:p>
            <a:pPr>
              <a:buNone/>
            </a:pPr>
            <a:r>
              <a:rPr lang="es-MX" dirty="0" smtClean="0"/>
              <a:t>	- 	sometimiento a jurisdicción; </a:t>
            </a:r>
          </a:p>
          <a:p>
            <a:pPr>
              <a:buNone/>
            </a:pPr>
            <a:r>
              <a:rPr lang="es-MX" dirty="0" smtClean="0"/>
              <a:t>		</a:t>
            </a:r>
          </a:p>
          <a:p>
            <a:pPr>
              <a:buNone/>
            </a:pPr>
            <a:endParaRPr lang="es-MX" dirty="0" smtClean="0"/>
          </a:p>
          <a:p>
            <a:pPr lvl="1"/>
            <a:endParaRPr lang="es-MX" dirty="0" smtClean="0"/>
          </a:p>
          <a:p>
            <a:pPr>
              <a:buNone/>
            </a:pPr>
            <a:r>
              <a:rPr lang="es-MX" dirty="0" smtClean="0"/>
              <a:t> 	</a:t>
            </a:r>
          </a:p>
          <a:p>
            <a:pPr>
              <a:buNone/>
            </a:pPr>
            <a:r>
              <a:rPr lang="es-MX" dirty="0" smtClean="0"/>
              <a:t>  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dirty="0" smtClean="0"/>
              <a:t>Otra Normativa Reglamentaria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Cálculo Capital Mínimo: JM-105-2003</a:t>
            </a:r>
          </a:p>
          <a:p>
            <a:r>
              <a:rPr lang="es-MX" dirty="0" smtClean="0"/>
              <a:t>Retiro de Sucursal: JM-27-2006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211846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OFICINAS DE REPRESENTACIÓN DE BANCOS EXTRANJEROS</a:t>
            </a:r>
            <a:endParaRPr lang="es-MX" dirty="0"/>
          </a:p>
        </p:txBody>
      </p:sp>
      <p:pic>
        <p:nvPicPr>
          <p:cNvPr id="23554" name="Picture 2" descr="When the U.S. Exports, America Works. Export-Import Bank of the United States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7" y="5429264"/>
            <a:ext cx="3429017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Art. 6 inciso b) LBYGF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MX" dirty="0" smtClean="0"/>
              <a:t>Bancos extranjeros podrán registrar, en la Superintendencia de Bancos, oficinas de representación únicamente para: </a:t>
            </a:r>
          </a:p>
          <a:p>
            <a:pPr marL="596646" indent="-514350">
              <a:buFont typeface="+mj-lt"/>
              <a:buAutoNum type="arabicPeriod"/>
            </a:pPr>
            <a:r>
              <a:rPr lang="es-MX" dirty="0" smtClean="0"/>
              <a:t>la promoción de negocios; y </a:t>
            </a:r>
          </a:p>
          <a:p>
            <a:pPr marL="596646" indent="-514350">
              <a:buFont typeface="+mj-lt"/>
              <a:buAutoNum type="arabicPeriod"/>
            </a:pPr>
            <a:r>
              <a:rPr lang="es-MX" dirty="0" smtClean="0"/>
              <a:t>el otorgamiento de financiamiento en el territorio nacional.</a:t>
            </a:r>
          </a:p>
          <a:p>
            <a:pPr marL="596646" indent="-514350" algn="just">
              <a:buNone/>
            </a:pPr>
            <a:r>
              <a:rPr lang="es-MX" sz="2600" dirty="0" smtClean="0"/>
              <a:t>	Para lo cual, el banco extranjero interesado deberá nombrar a un representante legal para operar la oficina de representación que establezca en el país;</a:t>
            </a:r>
            <a:endParaRPr lang="es-MX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Naturaleza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MX" dirty="0" smtClean="0"/>
              <a:t>	Una oficina de representación de un banco extranjero puede colocar fondos en el país en forma de créditos e inversiones, y actuar como centros de información a sus clientes, sin embargo, tiene prohibido captar recursos del público</a:t>
            </a:r>
            <a:endParaRPr lang="es-MX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/>
              <a:t>JM-279-2002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MX" dirty="0" smtClean="0"/>
              <a:t>Banco Extranjero: </a:t>
            </a:r>
          </a:p>
          <a:p>
            <a:pPr>
              <a:buNone/>
            </a:pPr>
            <a:endParaRPr lang="es-MX" dirty="0" smtClean="0"/>
          </a:p>
          <a:p>
            <a:pPr algn="just">
              <a:buNone/>
            </a:pPr>
            <a:r>
              <a:rPr lang="es-MX" dirty="0" smtClean="0"/>
              <a:t>Domiciliado en el exterior, es aquella entidad bancaria autorizada y supervisada conforme a la ley del país de origen, que:</a:t>
            </a:r>
          </a:p>
          <a:p>
            <a:pPr>
              <a:buNone/>
            </a:pPr>
            <a:endParaRPr lang="es-MX" dirty="0" smtClean="0"/>
          </a:p>
          <a:p>
            <a:pPr algn="just">
              <a:buNone/>
            </a:pPr>
            <a:r>
              <a:rPr lang="es-MX" dirty="0" smtClean="0"/>
              <a:t>a)       En forma habitual realiza actividades de </a:t>
            </a:r>
            <a:r>
              <a:rPr lang="es-MX" b="1" dirty="0" smtClean="0"/>
              <a:t>captación</a:t>
            </a:r>
            <a:r>
              <a:rPr lang="es-MX" dirty="0" smtClean="0"/>
              <a:t> de depósitos del público del país de licenciamiento y de </a:t>
            </a:r>
            <a:r>
              <a:rPr lang="es-MX" b="1" dirty="0" smtClean="0"/>
              <a:t>colocación</a:t>
            </a:r>
            <a:r>
              <a:rPr lang="es-MX" dirty="0" smtClean="0"/>
              <a:t> por medio del otorgamiento de financiamientos; o,</a:t>
            </a:r>
          </a:p>
          <a:p>
            <a:pPr algn="just">
              <a:buNone/>
            </a:pPr>
            <a:r>
              <a:rPr lang="es-MX" dirty="0" smtClean="0"/>
              <a:t>b)       Forma parte de un </a:t>
            </a:r>
            <a:r>
              <a:rPr lang="es-MX" b="1" dirty="0" smtClean="0"/>
              <a:t>grupo financiero internacional </a:t>
            </a:r>
            <a:r>
              <a:rPr lang="es-MX" dirty="0" smtClean="0"/>
              <a:t>al cual pertenece un </a:t>
            </a:r>
            <a:r>
              <a:rPr lang="es-MX" b="1" dirty="0" smtClean="0"/>
              <a:t>banco del exterior con sucursal bancaria establecida en Guatemala </a:t>
            </a:r>
            <a:r>
              <a:rPr lang="es-MX" dirty="0" smtClean="0"/>
              <a:t>debidamente calificado por una entidad calificadora de riesgos de reconocido prestigio.  </a:t>
            </a:r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/>
              <a:t>JM-279-2002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s-MX" b="1" dirty="0" smtClean="0"/>
              <a:t>REGLAMENTO PARA EL REGISTRO DE OFICINAS DE REPRESENTACIÓN DE BANCOS EXTRANJEROS</a:t>
            </a:r>
            <a:endParaRPr lang="es-MX" dirty="0" smtClean="0"/>
          </a:p>
          <a:p>
            <a:pPr>
              <a:buNone/>
            </a:pPr>
            <a:endParaRPr lang="es-MX" dirty="0" smtClean="0"/>
          </a:p>
          <a:p>
            <a:pPr marL="596646" indent="-514350">
              <a:buAutoNum type="arabicPeriod"/>
            </a:pPr>
            <a:r>
              <a:rPr lang="es-MX" dirty="0" smtClean="0"/>
              <a:t>Designar Representante Legal; </a:t>
            </a:r>
          </a:p>
          <a:p>
            <a:pPr marL="596646" indent="-514350">
              <a:buAutoNum type="arabicPeriod"/>
            </a:pPr>
            <a:r>
              <a:rPr lang="es-MX" dirty="0" smtClean="0"/>
              <a:t>Constancia de operación y supervisión;</a:t>
            </a:r>
          </a:p>
          <a:p>
            <a:pPr marL="596646" indent="-514350">
              <a:buAutoNum type="arabicPeriod"/>
            </a:pPr>
            <a:r>
              <a:rPr lang="es-MX" dirty="0" smtClean="0"/>
              <a:t>Lugar para notificaciones; </a:t>
            </a:r>
          </a:p>
          <a:p>
            <a:pPr marL="596646" indent="-514350">
              <a:buAutoNum type="arabicPeriod"/>
            </a:pPr>
            <a:r>
              <a:rPr lang="es-MX" dirty="0" smtClean="0"/>
              <a:t>Autorización de Supervisor extranjero; </a:t>
            </a:r>
          </a:p>
          <a:p>
            <a:pPr marL="596646" indent="-514350">
              <a:buAutoNum type="arabicPeriod"/>
            </a:pPr>
            <a:r>
              <a:rPr lang="es-MX" dirty="0" smtClean="0"/>
              <a:t>Estados Financieros; </a:t>
            </a:r>
          </a:p>
          <a:p>
            <a:pPr marL="596646" indent="-514350">
              <a:buAutoNum type="arabicPeriod"/>
            </a:pPr>
            <a:r>
              <a:rPr lang="es-MX" dirty="0" smtClean="0"/>
              <a:t>Declaración de No Antecedente (administrativo o judicial) de Lavado de Activos</a:t>
            </a:r>
          </a:p>
          <a:p>
            <a:pPr marL="596646" indent="-514350">
              <a:buAutoNum type="arabicPeriod"/>
            </a:pPr>
            <a:r>
              <a:rPr lang="es-MX" dirty="0" smtClean="0"/>
              <a:t>Obligación a entregar información</a:t>
            </a: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76</TotalTime>
  <Words>202</Words>
  <Application>Microsoft Office PowerPoint</Application>
  <PresentationFormat>Presentación en pantalla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Solsticio</vt:lpstr>
      <vt:lpstr>Sucursales</vt:lpstr>
      <vt:lpstr>Banco Extranjero</vt:lpstr>
      <vt:lpstr>Reglamentación</vt:lpstr>
      <vt:lpstr>Otra Normativa Reglamentaria</vt:lpstr>
      <vt:lpstr>OFICINAS DE REPRESENTACIÓN DE BANCOS EXTRANJEROS</vt:lpstr>
      <vt:lpstr>Art. 6 inciso b) LBYGF</vt:lpstr>
      <vt:lpstr>Naturaleza</vt:lpstr>
      <vt:lpstr>JM-279-2002</vt:lpstr>
      <vt:lpstr>JM-279-2002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Sucursales</dc:title>
  <dc:creator>Juan José Morales Ruiz</dc:creator>
  <cp:lastModifiedBy>WinuE</cp:lastModifiedBy>
  <cp:revision>9</cp:revision>
  <dcterms:created xsi:type="dcterms:W3CDTF">2008-11-21T06:13:15Z</dcterms:created>
  <dcterms:modified xsi:type="dcterms:W3CDTF">2012-06-03T18:50:45Z</dcterms:modified>
</cp:coreProperties>
</file>