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2"/>
  </p:handoutMasterIdLst>
  <p:sldIdLst>
    <p:sldId id="256" r:id="rId2"/>
    <p:sldId id="257" r:id="rId3"/>
    <p:sldId id="273" r:id="rId4"/>
    <p:sldId id="274" r:id="rId5"/>
    <p:sldId id="258"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5" r:id="rId20"/>
    <p:sldId id="276" r:id="rId21"/>
  </p:sldIdLst>
  <p:sldSz cx="9144000" cy="6858000" type="screen4x3"/>
  <p:notesSz cx="7302500" cy="95885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164417" cy="479425"/>
          </a:xfrm>
          <a:prstGeom prst="rect">
            <a:avLst/>
          </a:prstGeom>
        </p:spPr>
        <p:txBody>
          <a:bodyPr vert="horz" lIns="96515" tIns="48257" rIns="96515" bIns="48257" rtlCol="0"/>
          <a:lstStyle>
            <a:lvl1pPr algn="l">
              <a:defRPr sz="1300"/>
            </a:lvl1pPr>
          </a:lstStyle>
          <a:p>
            <a:endParaRPr lang="es-MX"/>
          </a:p>
        </p:txBody>
      </p:sp>
      <p:sp>
        <p:nvSpPr>
          <p:cNvPr id="3" name="2 Marcador de fecha"/>
          <p:cNvSpPr>
            <a:spLocks noGrp="1"/>
          </p:cNvSpPr>
          <p:nvPr>
            <p:ph type="dt" sz="quarter" idx="1"/>
          </p:nvPr>
        </p:nvSpPr>
        <p:spPr>
          <a:xfrm>
            <a:off x="4136393" y="0"/>
            <a:ext cx="3164417" cy="479425"/>
          </a:xfrm>
          <a:prstGeom prst="rect">
            <a:avLst/>
          </a:prstGeom>
        </p:spPr>
        <p:txBody>
          <a:bodyPr vert="horz" lIns="96515" tIns="48257" rIns="96515" bIns="48257" rtlCol="0"/>
          <a:lstStyle>
            <a:lvl1pPr algn="r">
              <a:defRPr sz="1300"/>
            </a:lvl1pPr>
          </a:lstStyle>
          <a:p>
            <a:fld id="{6917B431-D58A-48C5-8DD8-99E3399FCC8D}" type="datetimeFigureOut">
              <a:rPr lang="es-MX" smtClean="0"/>
              <a:t>21/11/2008</a:t>
            </a:fld>
            <a:endParaRPr lang="es-MX"/>
          </a:p>
        </p:txBody>
      </p:sp>
      <p:sp>
        <p:nvSpPr>
          <p:cNvPr id="4" name="3 Marcador de pie de página"/>
          <p:cNvSpPr>
            <a:spLocks noGrp="1"/>
          </p:cNvSpPr>
          <p:nvPr>
            <p:ph type="ftr" sz="quarter" idx="2"/>
          </p:nvPr>
        </p:nvSpPr>
        <p:spPr>
          <a:xfrm>
            <a:off x="0" y="9107411"/>
            <a:ext cx="3164417" cy="479425"/>
          </a:xfrm>
          <a:prstGeom prst="rect">
            <a:avLst/>
          </a:prstGeom>
        </p:spPr>
        <p:txBody>
          <a:bodyPr vert="horz" lIns="96515" tIns="48257" rIns="96515" bIns="48257" rtlCol="0" anchor="b"/>
          <a:lstStyle>
            <a:lvl1pPr algn="l">
              <a:defRPr sz="1300"/>
            </a:lvl1pPr>
          </a:lstStyle>
          <a:p>
            <a:endParaRPr lang="es-MX"/>
          </a:p>
        </p:txBody>
      </p:sp>
      <p:sp>
        <p:nvSpPr>
          <p:cNvPr id="5" name="4 Marcador de número de diapositiva"/>
          <p:cNvSpPr>
            <a:spLocks noGrp="1"/>
          </p:cNvSpPr>
          <p:nvPr>
            <p:ph type="sldNum" sz="quarter" idx="3"/>
          </p:nvPr>
        </p:nvSpPr>
        <p:spPr>
          <a:xfrm>
            <a:off x="4136393" y="9107411"/>
            <a:ext cx="3164417" cy="479425"/>
          </a:xfrm>
          <a:prstGeom prst="rect">
            <a:avLst/>
          </a:prstGeom>
        </p:spPr>
        <p:txBody>
          <a:bodyPr vert="horz" lIns="96515" tIns="48257" rIns="96515" bIns="48257" rtlCol="0" anchor="b"/>
          <a:lstStyle>
            <a:lvl1pPr algn="r">
              <a:defRPr sz="1300"/>
            </a:lvl1pPr>
          </a:lstStyle>
          <a:p>
            <a:fld id="{250D7D9D-A9A2-4EBA-B706-5D3F8834C764}" type="slidenum">
              <a:rPr lang="es-MX" smtClean="0"/>
              <a:t>‹Nº›</a:t>
            </a:fld>
            <a:endParaRPr lang="es-MX"/>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20" name="19 Marcador de pie de página"/>
          <p:cNvSpPr>
            <a:spLocks noGrp="1"/>
          </p:cNvSpPr>
          <p:nvPr>
            <p:ph type="ftr" sz="quarter" idx="11"/>
          </p:nvPr>
        </p:nvSpPr>
        <p:spPr/>
        <p:txBody>
          <a:bodyPr/>
          <a:lstStyle>
            <a:extLst/>
          </a:lstStyle>
          <a:p>
            <a:endParaRPr lang="es-MX"/>
          </a:p>
        </p:txBody>
      </p:sp>
      <p:sp>
        <p:nvSpPr>
          <p:cNvPr id="10" name="9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E4300F00-74C9-4674-81FF-CE47BC74A76F}" type="datetimeFigureOut">
              <a:rPr lang="es-MX" smtClean="0"/>
              <a:pPr/>
              <a:t>21/11/2008</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755ED54F-37DD-4C28-9685-56A1908BF85E}" type="slidenum">
              <a:rPr lang="es-MX" smtClean="0"/>
              <a:pPr/>
              <a:t>‹Nº›</a:t>
            </a:fld>
            <a:endParaRPr lang="es-MX"/>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4300F00-74C9-4674-81FF-CE47BC74A76F}" type="datetimeFigureOut">
              <a:rPr lang="es-MX" smtClean="0"/>
              <a:pPr/>
              <a:t>21/11/2008</a:t>
            </a:fld>
            <a:endParaRPr lang="es-MX"/>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MX"/>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55ED54F-37DD-4C28-9685-56A1908BF85E}" type="slidenum">
              <a:rPr lang="es-MX" smtClean="0"/>
              <a:pPr/>
              <a:t>‹Nº›</a:t>
            </a:fld>
            <a:endParaRPr lang="es-MX"/>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rds.yahoo.com/_ylt=A9G_bF_bJCZJDKwAnISJzbkF;_ylu=X3oDMTBqOHA2aDgzBHBvcwMyMgRzZWMDc3IEdnRpZAM-/SIG=1mnvl5khj/EXP=1227322971/**http:/images.search.yahoo.com/images/view?back=http%3A%2F%2Fimages.search.yahoo.com%2Fsearch%2Fimages%3F_adv_prop%3Dimage%26va%3Dbanking%26fr%3Dyfp-t-501%26xargs%3D0%26pstart%3D1%26b%3D19%26ni%3D18&amp;w=500&amp;h=482&amp;imgurl=static.flickr.com%2F3122%2F2634152363_c4cd35ea86.jpg&amp;rurl=http%3A%2F%2Fwww.flickr.com%2Fphotos%2F22463640%40N06%2F2634152363%2F&amp;size=210.3kB&amp;name=Banking+on+us&amp;p=banking&amp;type=JPG&amp;oid=ba9fd23894285d98&amp;fusr=lant_70&amp;tit=Banking+on+us&amp;hurl=http%3A%2F%2Fwww.flickr.com%2Fphotos%2F22463640%40N06%2F&amp;no=22&amp;tt=1,328,597&amp;sigr=11lprphu5&amp;sigi=11g3c948p&amp;sigb=13g6ihvgu&amp;sigh=11a4r96j5"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pPr algn="ctr"/>
            <a:r>
              <a:rPr lang="es-MX" sz="6000" dirty="0" smtClean="0"/>
              <a:t>Grupos Financieros</a:t>
            </a:r>
            <a:endParaRPr lang="es-MX" sz="6000" dirty="0"/>
          </a:p>
        </p:txBody>
      </p:sp>
      <p:sp>
        <p:nvSpPr>
          <p:cNvPr id="3" name="2 Subtítulo"/>
          <p:cNvSpPr>
            <a:spLocks noGrp="1"/>
          </p:cNvSpPr>
          <p:nvPr>
            <p:ph type="subTitle" idx="1"/>
          </p:nvPr>
        </p:nvSpPr>
        <p:spPr/>
        <p:txBody>
          <a:bodyPr/>
          <a:lstStyle/>
          <a:p>
            <a:pPr algn="ctr"/>
            <a:r>
              <a:rPr lang="es-MX" dirty="0" smtClean="0"/>
              <a:t>Evolución de la Banca Universal</a:t>
            </a:r>
            <a:endParaRPr lang="es-MX" dirty="0"/>
          </a:p>
        </p:txBody>
      </p:sp>
      <p:pic>
        <p:nvPicPr>
          <p:cNvPr id="29698" name="Picture 2" descr="Go to fullsize image">
            <a:hlinkClick r:id="rId2"/>
          </p:cNvPr>
          <p:cNvPicPr>
            <a:picLocks noChangeAspect="1" noChangeArrowheads="1"/>
          </p:cNvPicPr>
          <p:nvPr/>
        </p:nvPicPr>
        <p:blipFill>
          <a:blip r:embed="rId3"/>
          <a:srcRect/>
          <a:stretch>
            <a:fillRect/>
          </a:stretch>
        </p:blipFill>
        <p:spPr bwMode="auto">
          <a:xfrm>
            <a:off x="2000232" y="2428868"/>
            <a:ext cx="3875126" cy="371477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algn="ctr"/>
            <a:r>
              <a:rPr lang="es-GT" sz="3200" i="1" dirty="0"/>
              <a:t>Presunción y declaratoria de existencia de grupos financieros </a:t>
            </a:r>
            <a:r>
              <a:rPr lang="es-GT" sz="3200" dirty="0"/>
              <a:t/>
            </a:r>
            <a:br>
              <a:rPr lang="es-GT" sz="3200" dirty="0"/>
            </a:br>
            <a:endParaRPr lang="es-ES" sz="3200" dirty="0"/>
          </a:p>
        </p:txBody>
      </p:sp>
      <p:sp>
        <p:nvSpPr>
          <p:cNvPr id="52227" name="Rectangle 3"/>
          <p:cNvSpPr>
            <a:spLocks noGrp="1" noChangeArrowheads="1"/>
          </p:cNvSpPr>
          <p:nvPr>
            <p:ph type="body" sz="half" idx="1"/>
          </p:nvPr>
        </p:nvSpPr>
        <p:spPr>
          <a:xfrm>
            <a:off x="1071538" y="1285860"/>
            <a:ext cx="4222750" cy="5114929"/>
          </a:xfrm>
        </p:spPr>
        <p:txBody>
          <a:bodyPr>
            <a:normAutofit lnSpcReduction="10000"/>
          </a:bodyPr>
          <a:lstStyle/>
          <a:p>
            <a:pPr>
              <a:lnSpc>
                <a:spcPct val="80000"/>
              </a:lnSpc>
              <a:buFont typeface="Wingdings" pitchFamily="2" charset="2"/>
              <a:buNone/>
            </a:pPr>
            <a:r>
              <a:rPr lang="es-GT" sz="1000" dirty="0"/>
              <a:t>	</a:t>
            </a:r>
            <a:endParaRPr lang="es-GT" sz="1600" dirty="0"/>
          </a:p>
          <a:p>
            <a:pPr algn="just">
              <a:lnSpc>
                <a:spcPct val="80000"/>
              </a:lnSpc>
              <a:buFont typeface="Wingdings" pitchFamily="2" charset="2"/>
              <a:buNone/>
            </a:pPr>
            <a:r>
              <a:rPr lang="es-GT" sz="1600" dirty="0" smtClean="0"/>
              <a:t>	Un </a:t>
            </a:r>
            <a:r>
              <a:rPr lang="es-GT" sz="1600" dirty="0"/>
              <a:t>grupo financiero se presume existente cuando entre las empresas (banco, casas de cambio, casas de bolsa, empresas de arrendamiento financiero, de factoraje, etc.) exista una relación de afinidad y de intereses consistentes en:</a:t>
            </a:r>
            <a:endParaRPr lang="es-ES" sz="1600" dirty="0"/>
          </a:p>
          <a:p>
            <a:pPr algn="just">
              <a:lnSpc>
                <a:spcPct val="80000"/>
              </a:lnSpc>
            </a:pPr>
            <a:endParaRPr lang="es-GT" sz="1600" dirty="0"/>
          </a:p>
          <a:p>
            <a:pPr algn="just">
              <a:lnSpc>
                <a:spcPct val="80000"/>
              </a:lnSpc>
            </a:pPr>
            <a:r>
              <a:rPr lang="es-GT" sz="1600" dirty="0"/>
              <a:t>Realización de actividades propias de un grupo financiero.</a:t>
            </a:r>
            <a:endParaRPr lang="es-ES" sz="1600" dirty="0"/>
          </a:p>
          <a:p>
            <a:pPr algn="just">
              <a:lnSpc>
                <a:spcPct val="80000"/>
              </a:lnSpc>
            </a:pPr>
            <a:endParaRPr lang="es-GT" sz="1600" dirty="0"/>
          </a:p>
          <a:p>
            <a:pPr algn="just">
              <a:lnSpc>
                <a:spcPct val="80000"/>
              </a:lnSpc>
            </a:pPr>
            <a:r>
              <a:rPr lang="es-GT" sz="1600" dirty="0"/>
              <a:t>Presencia común de: </a:t>
            </a:r>
            <a:endParaRPr lang="es-GT" sz="1600" dirty="0" smtClean="0"/>
          </a:p>
          <a:p>
            <a:pPr algn="just">
              <a:lnSpc>
                <a:spcPct val="80000"/>
              </a:lnSpc>
              <a:buNone/>
            </a:pPr>
            <a:r>
              <a:rPr lang="es-GT" sz="1600" dirty="0" smtClean="0"/>
              <a:t>	a</a:t>
            </a:r>
            <a:r>
              <a:rPr lang="es-GT" sz="1600" dirty="0"/>
              <a:t>) accionistas, </a:t>
            </a:r>
            <a:endParaRPr lang="es-GT" sz="1600" dirty="0" smtClean="0"/>
          </a:p>
          <a:p>
            <a:pPr algn="just">
              <a:lnSpc>
                <a:spcPct val="80000"/>
              </a:lnSpc>
              <a:buNone/>
            </a:pPr>
            <a:r>
              <a:rPr lang="es-GT" sz="1600" dirty="0" smtClean="0"/>
              <a:t>	b</a:t>
            </a:r>
            <a:r>
              <a:rPr lang="es-GT" sz="1600" dirty="0"/>
              <a:t>) miembros de consejos de administración o de juntas directivas, de funcionarios principales o ejecutivos, </a:t>
            </a:r>
            <a:endParaRPr lang="es-GT" sz="1600" dirty="0" smtClean="0"/>
          </a:p>
          <a:p>
            <a:pPr algn="just">
              <a:lnSpc>
                <a:spcPct val="80000"/>
              </a:lnSpc>
              <a:buNone/>
            </a:pPr>
            <a:r>
              <a:rPr lang="es-GT" sz="1600" dirty="0" smtClean="0"/>
              <a:t>	c</a:t>
            </a:r>
            <a:r>
              <a:rPr lang="es-GT" sz="1600" dirty="0"/>
              <a:t>) otorgamientos de créditos por montos significativos, que se hayan dado sin garantías adecuadas o desproporcionado con el patrimonio del que presta, </a:t>
            </a:r>
            <a:endParaRPr lang="es-GT" sz="1600" dirty="0" smtClean="0"/>
          </a:p>
          <a:p>
            <a:pPr algn="just">
              <a:lnSpc>
                <a:spcPct val="80000"/>
              </a:lnSpc>
              <a:buNone/>
            </a:pPr>
            <a:r>
              <a:rPr lang="es-GT" sz="1600" dirty="0" smtClean="0"/>
              <a:t>	d</a:t>
            </a:r>
            <a:r>
              <a:rPr lang="es-GT" sz="1600" dirty="0"/>
              <a:t>) adjudicación de riesgos compartidos, que demuestre el control común entre ellos. </a:t>
            </a:r>
            <a:endParaRPr lang="es-ES" sz="1600" dirty="0"/>
          </a:p>
        </p:txBody>
      </p:sp>
      <p:sp>
        <p:nvSpPr>
          <p:cNvPr id="52228" name="Rectangle 4"/>
          <p:cNvSpPr>
            <a:spLocks noGrp="1" noChangeArrowheads="1"/>
          </p:cNvSpPr>
          <p:nvPr>
            <p:ph type="body" sz="half" idx="2"/>
          </p:nvPr>
        </p:nvSpPr>
        <p:spPr>
          <a:xfrm>
            <a:off x="5357818" y="1500174"/>
            <a:ext cx="3455988" cy="4459292"/>
          </a:xfrm>
        </p:spPr>
        <p:txBody>
          <a:bodyPr>
            <a:normAutofit lnSpcReduction="10000"/>
          </a:bodyPr>
          <a:lstStyle/>
          <a:p>
            <a:pPr algn="just">
              <a:lnSpc>
                <a:spcPct val="80000"/>
              </a:lnSpc>
            </a:pPr>
            <a:r>
              <a:rPr lang="es-GT" sz="1600" dirty="0"/>
              <a:t>Esta presunción debe ser calificada por la Superintendencia de la Bancos, y si las empresas manifiestan que no conforman un grupo financiero, deben demostrarlo ante dicha entidad.</a:t>
            </a:r>
          </a:p>
          <a:p>
            <a:pPr algn="just">
              <a:lnSpc>
                <a:spcPct val="80000"/>
              </a:lnSpc>
            </a:pPr>
            <a:endParaRPr lang="es-GT" sz="1600" dirty="0"/>
          </a:p>
          <a:p>
            <a:pPr algn="just">
              <a:lnSpc>
                <a:spcPct val="80000"/>
              </a:lnSpc>
            </a:pPr>
            <a:r>
              <a:rPr lang="es-GT" sz="1600" dirty="0"/>
              <a:t>Si fuera el caso, una vez agotado el debido proceso, la Superintendencia de Bancos declarará la existencia de un grupo financiero, el cual está obligado a conformarse como tal dentro de un plazo de seis meses, el cual puede prorrogarse por una sola vez en base a la solicitud justificada de los interesados. Este  se contará a partir de la fecha de notificación de la resolución a las empresas involucradas. </a:t>
            </a:r>
            <a:endParaRPr lang="es-ES" sz="1600" dirty="0"/>
          </a:p>
          <a:p>
            <a:pPr>
              <a:lnSpc>
                <a:spcPct val="80000"/>
              </a:lnSpc>
            </a:pPr>
            <a:endParaRPr lang="es-ES" sz="11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r>
              <a:rPr lang="es-GT" sz="3200" b="1"/>
              <a:t>Empresas de apoyo al giro Financiero</a:t>
            </a:r>
            <a:r>
              <a:rPr lang="es-GT" sz="3800" b="1"/>
              <a:t> </a:t>
            </a:r>
            <a:r>
              <a:rPr lang="es-GT" sz="3800"/>
              <a:t/>
            </a:r>
            <a:br>
              <a:rPr lang="es-GT" sz="3800"/>
            </a:br>
            <a:endParaRPr lang="es-ES" sz="3800"/>
          </a:p>
        </p:txBody>
      </p:sp>
      <p:sp>
        <p:nvSpPr>
          <p:cNvPr id="46083" name="Rectangle 3"/>
          <p:cNvSpPr>
            <a:spLocks noGrp="1" noChangeArrowheads="1"/>
          </p:cNvSpPr>
          <p:nvPr>
            <p:ph type="body" idx="1"/>
          </p:nvPr>
        </p:nvSpPr>
        <p:spPr/>
        <p:txBody>
          <a:bodyPr/>
          <a:lstStyle/>
          <a:p>
            <a:pPr algn="just">
              <a:buFont typeface="Wingdings" pitchFamily="2" charset="2"/>
              <a:buNone/>
            </a:pPr>
            <a:r>
              <a:rPr lang="es-GT" sz="2400"/>
              <a:t>Según el artículo 38 de la LByGF, son aquellas que sin incurrir en riesgo crediticio, prestan a los bancos los servicios de: </a:t>
            </a:r>
          </a:p>
          <a:p>
            <a:pPr algn="just">
              <a:buFont typeface="Wingdings" pitchFamily="2" charset="2"/>
              <a:buNone/>
            </a:pPr>
            <a:endParaRPr lang="es-GT" sz="2400"/>
          </a:p>
          <a:p>
            <a:pPr algn="just"/>
            <a:r>
              <a:rPr lang="es-GT" sz="2400"/>
              <a:t>Cajeros automáticos </a:t>
            </a:r>
          </a:p>
          <a:p>
            <a:pPr algn="just"/>
            <a:endParaRPr lang="es-GT" sz="2400"/>
          </a:p>
          <a:p>
            <a:pPr algn="just"/>
            <a:r>
              <a:rPr lang="es-GT" sz="2400"/>
              <a:t>Procesamiento electrónico de datos, así como otros que la Junta Monetaria autorice.</a:t>
            </a:r>
            <a:endParaRPr lang="es-ES" sz="240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s-GT" sz="3200" b="1"/>
              <a:t>Empresas especializadas en Servicios Financieros: </a:t>
            </a:r>
            <a:endParaRPr lang="es-ES" sz="3200" b="1"/>
          </a:p>
        </p:txBody>
      </p:sp>
      <p:sp>
        <p:nvSpPr>
          <p:cNvPr id="43011" name="Rectangle 3"/>
          <p:cNvSpPr>
            <a:spLocks noGrp="1" noChangeArrowheads="1"/>
          </p:cNvSpPr>
          <p:nvPr>
            <p:ph type="body" sz="half" idx="1"/>
          </p:nvPr>
        </p:nvSpPr>
        <p:spPr>
          <a:xfrm>
            <a:off x="1000100" y="2071678"/>
            <a:ext cx="3695700" cy="4114800"/>
          </a:xfrm>
        </p:spPr>
        <p:txBody>
          <a:bodyPr/>
          <a:lstStyle/>
          <a:p>
            <a:pPr>
              <a:lnSpc>
                <a:spcPct val="80000"/>
              </a:lnSpc>
              <a:buFont typeface="Wingdings" pitchFamily="2" charset="2"/>
              <a:buNone/>
            </a:pPr>
            <a:r>
              <a:rPr lang="es-GT" sz="1600" dirty="0"/>
              <a:t>Deben tener como objeto social uno o más de los siguientes:</a:t>
            </a:r>
          </a:p>
          <a:p>
            <a:pPr>
              <a:lnSpc>
                <a:spcPct val="80000"/>
              </a:lnSpc>
            </a:pPr>
            <a:endParaRPr lang="es-GT" sz="1600" dirty="0"/>
          </a:p>
          <a:p>
            <a:pPr>
              <a:lnSpc>
                <a:spcPct val="80000"/>
              </a:lnSpc>
            </a:pPr>
            <a:r>
              <a:rPr lang="es-GT" sz="1600" dirty="0"/>
              <a:t>Emitir y administrar tarjetas de crédito</a:t>
            </a:r>
            <a:endParaRPr lang="es-ES" sz="1600" dirty="0"/>
          </a:p>
          <a:p>
            <a:pPr>
              <a:lnSpc>
                <a:spcPct val="80000"/>
              </a:lnSpc>
            </a:pPr>
            <a:endParaRPr lang="es-GT" sz="1600" dirty="0"/>
          </a:p>
          <a:p>
            <a:pPr>
              <a:lnSpc>
                <a:spcPct val="80000"/>
              </a:lnSpc>
            </a:pPr>
            <a:r>
              <a:rPr lang="es-GT" sz="1600" dirty="0"/>
              <a:t>Realizar operaciones de arrendamiento financiero;</a:t>
            </a:r>
            <a:endParaRPr lang="es-ES" sz="1600" dirty="0"/>
          </a:p>
          <a:p>
            <a:pPr>
              <a:lnSpc>
                <a:spcPct val="80000"/>
              </a:lnSpc>
            </a:pPr>
            <a:endParaRPr lang="es-GT" sz="1600" dirty="0"/>
          </a:p>
          <a:p>
            <a:pPr>
              <a:lnSpc>
                <a:spcPct val="80000"/>
              </a:lnSpc>
            </a:pPr>
            <a:r>
              <a:rPr lang="es-GT" sz="1600" dirty="0"/>
              <a:t>Realizar operaciones de factoraje, o</a:t>
            </a:r>
            <a:endParaRPr lang="es-ES" sz="1600" dirty="0"/>
          </a:p>
          <a:p>
            <a:pPr>
              <a:lnSpc>
                <a:spcPct val="80000"/>
              </a:lnSpc>
            </a:pPr>
            <a:endParaRPr lang="es-GT" sz="1600" dirty="0"/>
          </a:p>
          <a:p>
            <a:pPr>
              <a:lnSpc>
                <a:spcPct val="80000"/>
              </a:lnSpc>
            </a:pPr>
            <a:r>
              <a:rPr lang="es-GT" sz="1600" dirty="0"/>
              <a:t>Los que califique la Junta Monetaria, con el dictamen previo de la Superintendencia de Bancos. </a:t>
            </a:r>
            <a:endParaRPr lang="es-ES" sz="1600" dirty="0"/>
          </a:p>
        </p:txBody>
      </p:sp>
      <p:sp>
        <p:nvSpPr>
          <p:cNvPr id="43012" name="Rectangle 4"/>
          <p:cNvSpPr>
            <a:spLocks noGrp="1" noChangeArrowheads="1"/>
          </p:cNvSpPr>
          <p:nvPr>
            <p:ph type="body" sz="half" idx="2"/>
          </p:nvPr>
        </p:nvSpPr>
        <p:spPr>
          <a:xfrm>
            <a:off x="5214942" y="2000240"/>
            <a:ext cx="3695700" cy="4114800"/>
          </a:xfrm>
        </p:spPr>
        <p:txBody>
          <a:bodyPr/>
          <a:lstStyle/>
          <a:p>
            <a:pPr>
              <a:lnSpc>
                <a:spcPct val="80000"/>
              </a:lnSpc>
              <a:buFont typeface="Wingdings" pitchFamily="2" charset="2"/>
              <a:buNone/>
            </a:pPr>
            <a:r>
              <a:rPr lang="es-GT" sz="1600" dirty="0"/>
              <a:t>Pueden ser financiadas:</a:t>
            </a:r>
          </a:p>
          <a:p>
            <a:pPr>
              <a:lnSpc>
                <a:spcPct val="80000"/>
              </a:lnSpc>
            </a:pPr>
            <a:endParaRPr lang="es-GT" sz="1600" dirty="0"/>
          </a:p>
          <a:p>
            <a:pPr>
              <a:lnSpc>
                <a:spcPct val="80000"/>
              </a:lnSpc>
              <a:buFont typeface="Wingdings" pitchFamily="2" charset="2"/>
              <a:buNone/>
            </a:pPr>
            <a:r>
              <a:rPr lang="es-GT" sz="1600" dirty="0"/>
              <a:t>1. Por su propio capital </a:t>
            </a:r>
          </a:p>
          <a:p>
            <a:pPr>
              <a:lnSpc>
                <a:spcPct val="80000"/>
              </a:lnSpc>
              <a:buFont typeface="Wingdings" pitchFamily="2" charset="2"/>
              <a:buNone/>
            </a:pPr>
            <a:endParaRPr lang="es-GT" sz="1600" dirty="0"/>
          </a:p>
          <a:p>
            <a:pPr>
              <a:lnSpc>
                <a:spcPct val="80000"/>
              </a:lnSpc>
              <a:buFont typeface="Wingdings" pitchFamily="2" charset="2"/>
              <a:buNone/>
            </a:pPr>
            <a:r>
              <a:rPr lang="es-GT" sz="1600" dirty="0"/>
              <a:t>2. Por crédito bancario</a:t>
            </a:r>
          </a:p>
          <a:p>
            <a:pPr>
              <a:lnSpc>
                <a:spcPct val="80000"/>
              </a:lnSpc>
              <a:buFont typeface="Wingdings" pitchFamily="2" charset="2"/>
              <a:buNone/>
            </a:pPr>
            <a:endParaRPr lang="es-GT" sz="1600" dirty="0"/>
          </a:p>
          <a:p>
            <a:pPr>
              <a:lnSpc>
                <a:spcPct val="80000"/>
              </a:lnSpc>
              <a:buFont typeface="Wingdings" pitchFamily="2" charset="2"/>
              <a:buNone/>
            </a:pPr>
            <a:r>
              <a:rPr lang="es-GT" sz="1600" dirty="0"/>
              <a:t>3. Por la creación y colocación de títulos de valores en oferta pública bursátil.  Salvo que estos sean susceptibles de redención anticipada; que sean creados en serie y que contengan las mismas características de la misma serie. </a:t>
            </a:r>
            <a:endParaRPr lang="es-ES" sz="1600" dirty="0"/>
          </a:p>
          <a:p>
            <a:pPr>
              <a:lnSpc>
                <a:spcPct val="80000"/>
              </a:lnSpc>
            </a:pPr>
            <a:endParaRPr lang="es-ES" sz="16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Grp="1" noChangeArrowheads="1"/>
          </p:cNvSpPr>
          <p:nvPr>
            <p:ph type="title"/>
          </p:nvPr>
        </p:nvSpPr>
        <p:spPr/>
        <p:txBody>
          <a:bodyPr>
            <a:normAutofit fontScale="90000"/>
          </a:bodyPr>
          <a:lstStyle/>
          <a:p>
            <a:pPr algn="ctr"/>
            <a:r>
              <a:rPr lang="es-GT" sz="2500" b="1"/>
              <a:t>Normas aplicables a las empresas especializadas en servicios financieros y de apoyo al giro financiero.</a:t>
            </a:r>
            <a:br>
              <a:rPr lang="es-GT" sz="2500" b="1"/>
            </a:br>
            <a:endParaRPr lang="es-ES" sz="2500" b="1"/>
          </a:p>
        </p:txBody>
      </p:sp>
      <p:sp>
        <p:nvSpPr>
          <p:cNvPr id="47107" name="Rectangle 3"/>
          <p:cNvSpPr>
            <a:spLocks noGrp="1" noChangeArrowheads="1"/>
          </p:cNvSpPr>
          <p:nvPr>
            <p:ph type="body" sz="half" idx="1"/>
          </p:nvPr>
        </p:nvSpPr>
        <p:spPr>
          <a:xfrm>
            <a:off x="5364163" y="1844675"/>
            <a:ext cx="3529012" cy="4103688"/>
          </a:xfrm>
        </p:spPr>
        <p:txBody>
          <a:bodyPr/>
          <a:lstStyle/>
          <a:p>
            <a:pPr algn="ctr">
              <a:lnSpc>
                <a:spcPct val="80000"/>
              </a:lnSpc>
              <a:buFont typeface="Wingdings" pitchFamily="2" charset="2"/>
              <a:buNone/>
            </a:pPr>
            <a:r>
              <a:rPr lang="es-GT" sz="1800" b="1" dirty="0"/>
              <a:t>Normas contables, de información y auditoria externa</a:t>
            </a:r>
          </a:p>
          <a:p>
            <a:pPr>
              <a:lnSpc>
                <a:spcPct val="80000"/>
              </a:lnSpc>
            </a:pPr>
            <a:endParaRPr lang="es-GT" sz="1800" b="1" dirty="0"/>
          </a:p>
          <a:p>
            <a:pPr algn="just">
              <a:lnSpc>
                <a:spcPct val="80000"/>
              </a:lnSpc>
            </a:pPr>
            <a:r>
              <a:rPr lang="es-GT" sz="1800" dirty="0"/>
              <a:t>Las operaciones contables, la información que debe darse a conocer al público, así como las bases de contratación de los auditores externos (estos deben estar debidamente inscritos en el registro de la Superintendencia de Bancos), de estas empresas, deben regirse por lo que establezca la Junta Monetaria. </a:t>
            </a:r>
          </a:p>
          <a:p>
            <a:pPr algn="just">
              <a:lnSpc>
                <a:spcPct val="80000"/>
              </a:lnSpc>
              <a:buFont typeface="Wingdings" pitchFamily="2" charset="2"/>
              <a:buNone/>
            </a:pPr>
            <a:endParaRPr lang="es-ES" sz="1800" dirty="0"/>
          </a:p>
        </p:txBody>
      </p:sp>
      <p:sp>
        <p:nvSpPr>
          <p:cNvPr id="47109" name="Rectangle 5"/>
          <p:cNvSpPr>
            <a:spLocks noGrp="1" noChangeArrowheads="1"/>
          </p:cNvSpPr>
          <p:nvPr>
            <p:ph type="body" sz="half" idx="2"/>
          </p:nvPr>
        </p:nvSpPr>
        <p:spPr>
          <a:xfrm>
            <a:off x="857224" y="1785926"/>
            <a:ext cx="4643438" cy="4608513"/>
          </a:xfrm>
        </p:spPr>
        <p:txBody>
          <a:bodyPr/>
          <a:lstStyle/>
          <a:p>
            <a:pPr algn="ctr">
              <a:lnSpc>
                <a:spcPct val="80000"/>
              </a:lnSpc>
              <a:buFont typeface="Wingdings" pitchFamily="2" charset="2"/>
              <a:buNone/>
            </a:pPr>
            <a:r>
              <a:rPr lang="es-GT" sz="1800" b="1" dirty="0"/>
              <a:t>Régimen especial</a:t>
            </a:r>
            <a:r>
              <a:rPr lang="es-GT" sz="1800" dirty="0"/>
              <a:t> </a:t>
            </a:r>
          </a:p>
          <a:p>
            <a:pPr>
              <a:lnSpc>
                <a:spcPct val="80000"/>
              </a:lnSpc>
              <a:buFont typeface="Wingdings" pitchFamily="2" charset="2"/>
              <a:buNone/>
            </a:pPr>
            <a:r>
              <a:rPr lang="es-GT" sz="1800" dirty="0"/>
              <a:t> </a:t>
            </a:r>
          </a:p>
          <a:p>
            <a:pPr algn="just">
              <a:lnSpc>
                <a:spcPct val="80000"/>
              </a:lnSpc>
            </a:pPr>
            <a:r>
              <a:rPr lang="es-GT" sz="1800" dirty="0"/>
              <a:t>No se encuentran bajo la vigilancia e inspección de la Superintendencia de Bancos las empresas mencionadas que no formen parte de un grupo financiero. </a:t>
            </a:r>
          </a:p>
          <a:p>
            <a:pPr algn="just">
              <a:lnSpc>
                <a:spcPct val="80000"/>
              </a:lnSpc>
              <a:buFont typeface="Wingdings" pitchFamily="2" charset="2"/>
              <a:buNone/>
            </a:pPr>
            <a:endParaRPr lang="es-GT" sz="1800" dirty="0"/>
          </a:p>
          <a:p>
            <a:pPr algn="just">
              <a:lnSpc>
                <a:spcPct val="80000"/>
              </a:lnSpc>
            </a:pPr>
            <a:r>
              <a:rPr lang="es-GT" sz="1800" dirty="0"/>
              <a:t>Tienen la obligación de proveer toda la información y reportes periódicos cuando dicha institución </a:t>
            </a:r>
            <a:r>
              <a:rPr lang="es-GT" sz="1800" dirty="0" err="1"/>
              <a:t>asi</a:t>
            </a:r>
            <a:r>
              <a:rPr lang="es-GT" sz="1800" dirty="0"/>
              <a:t> lo requiera; además de ello tienen la obligación de permitirle el libre acceso a la Superintendencia de Bancos, a sus sistemas de información para la verificación de la información que ellos mismos, un banco o empresas que formen parte de un grupo financiero a los cuales le presten servicios, han rendido. </a:t>
            </a:r>
            <a:endParaRPr lang="es-ES" sz="1800" dirty="0"/>
          </a:p>
          <a:p>
            <a:pPr algn="just">
              <a:lnSpc>
                <a:spcPct val="80000"/>
              </a:lnSpc>
            </a:pPr>
            <a:endParaRPr lang="es-ES" sz="18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algn="ctr"/>
            <a:r>
              <a:rPr lang="es-GT" sz="3200" i="1" dirty="0"/>
              <a:t>Supervisión Consolidada</a:t>
            </a:r>
            <a:r>
              <a:rPr lang="es-ES" sz="3200" dirty="0"/>
              <a:t/>
            </a:r>
            <a:br>
              <a:rPr lang="es-ES" sz="3200" dirty="0"/>
            </a:br>
            <a:endParaRPr lang="es-ES" sz="3200" dirty="0"/>
          </a:p>
        </p:txBody>
      </p:sp>
      <p:sp>
        <p:nvSpPr>
          <p:cNvPr id="55299" name="Rectangle 3"/>
          <p:cNvSpPr>
            <a:spLocks noGrp="1" noChangeArrowheads="1"/>
          </p:cNvSpPr>
          <p:nvPr>
            <p:ph type="body" idx="1"/>
          </p:nvPr>
        </p:nvSpPr>
        <p:spPr/>
        <p:txBody>
          <a:bodyPr/>
          <a:lstStyle/>
          <a:p>
            <a:pPr algn="just">
              <a:lnSpc>
                <a:spcPct val="90000"/>
              </a:lnSpc>
              <a:buFont typeface="Wingdings" pitchFamily="2" charset="2"/>
              <a:buNone/>
            </a:pPr>
            <a:r>
              <a:rPr lang="es-ES" sz="2400" dirty="0" smtClean="0">
                <a:latin typeface="Sylfaen" pitchFamily="18" charset="0"/>
              </a:rPr>
              <a:t>	Es </a:t>
            </a:r>
            <a:r>
              <a:rPr lang="es-ES" sz="2400" dirty="0">
                <a:latin typeface="Sylfaen" pitchFamily="18" charset="0"/>
              </a:rPr>
              <a:t>aquella que tiene por objeto evaluar la fuerza de un grupo financiero por completo, tomando en cuenta todos los riesgos que pueden afectar a un banco, independientemente de si estos riesgos se llevan en los libros del banco o en los de entidades relacionadas. Así mismo busca el resguardo de las actividades no bancarias del grupo, para que estas no impongan riesgos excesivos a las instituciones financieras que forman parte de este.</a:t>
            </a:r>
          </a:p>
          <a:p>
            <a:pPr algn="just">
              <a:lnSpc>
                <a:spcPct val="90000"/>
              </a:lnSpc>
              <a:buFont typeface="Wingdings" pitchFamily="2" charset="2"/>
              <a:buNone/>
            </a:pPr>
            <a:endParaRPr lang="es-ES" sz="2400" dirty="0">
              <a:latin typeface="Sylfaen" pitchFamily="18"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1066800" y="1557338"/>
            <a:ext cx="7543800" cy="4538662"/>
          </a:xfrm>
        </p:spPr>
        <p:txBody>
          <a:bodyPr/>
          <a:lstStyle/>
          <a:p>
            <a:pPr algn="just">
              <a:lnSpc>
                <a:spcPct val="90000"/>
              </a:lnSpc>
            </a:pPr>
            <a:r>
              <a:rPr lang="es-ES" sz="2000"/>
              <a:t>Es la vigilancia e inspección de las entidades tales como bancos, sociedades financieras, instituciones de crédito, entidades afianzadoras, de seguros, almacenes generales de depósito, casas de cambio, grupos financieros y empresas controladoras de grupos financieros, realizada por la Superintendencia de Bancos.  Esta tiene por objeto lograr que las actividades y funcionamiento de estas, se desarrollen de acuerdo a las normas establecidas en esta materia; así como la evaluación del riesgo que asuman las entidades supervisadas. (</a:t>
            </a:r>
            <a:r>
              <a:rPr lang="es-GT" sz="2000"/>
              <a:t>Art. 2. Ley de Supervisión Financiera)</a:t>
            </a:r>
            <a:endParaRPr lang="es-ES" sz="2000"/>
          </a:p>
        </p:txBody>
      </p:sp>
      <p:sp>
        <p:nvSpPr>
          <p:cNvPr id="48133" name="Rectangle 5"/>
          <p:cNvSpPr>
            <a:spLocks noGrp="1" noChangeArrowheads="1"/>
          </p:cNvSpPr>
          <p:nvPr>
            <p:ph type="title"/>
          </p:nvPr>
        </p:nvSpPr>
        <p:spPr>
          <a:xfrm>
            <a:off x="827088" y="260350"/>
            <a:ext cx="7772400" cy="1143000"/>
          </a:xfrm>
        </p:spPr>
        <p:txBody>
          <a:bodyPr/>
          <a:lstStyle/>
          <a:p>
            <a:pPr algn="ctr"/>
            <a:r>
              <a:rPr lang="es-MX"/>
              <a:t>Supervisión Bancaria</a:t>
            </a:r>
            <a:endParaRPr lang="es-E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1" name="Rectangle 9"/>
          <p:cNvSpPr>
            <a:spLocks noGrp="1" noChangeArrowheads="1"/>
          </p:cNvSpPr>
          <p:nvPr>
            <p:ph type="title"/>
          </p:nvPr>
        </p:nvSpPr>
        <p:spPr/>
        <p:txBody>
          <a:bodyPr>
            <a:normAutofit fontScale="90000"/>
          </a:bodyPr>
          <a:lstStyle/>
          <a:p>
            <a:pPr algn="ctr"/>
            <a:r>
              <a:rPr lang="es-MX" sz="3800">
                <a:solidFill>
                  <a:schemeClr val="tx1"/>
                </a:solidFill>
              </a:rPr>
              <a:t>Funciones de la Superintendencia de Bancos</a:t>
            </a:r>
            <a:endParaRPr lang="es-ES" sz="3800">
              <a:solidFill>
                <a:schemeClr val="tx1"/>
              </a:solidFill>
            </a:endParaRPr>
          </a:p>
        </p:txBody>
      </p:sp>
      <p:sp>
        <p:nvSpPr>
          <p:cNvPr id="54277" name="Rectangle 5"/>
          <p:cNvSpPr>
            <a:spLocks noGrp="1" noChangeArrowheads="1"/>
          </p:cNvSpPr>
          <p:nvPr>
            <p:ph type="body" sz="half" idx="1"/>
          </p:nvPr>
        </p:nvSpPr>
        <p:spPr/>
        <p:txBody>
          <a:bodyPr/>
          <a:lstStyle/>
          <a:p>
            <a:pPr>
              <a:lnSpc>
                <a:spcPct val="80000"/>
              </a:lnSpc>
            </a:pPr>
            <a:r>
              <a:rPr lang="es-GT" sz="1600" dirty="0"/>
              <a:t>Supervisar a las empresas del grupo, a fin de que mantengan la liquidez y solvencia adecuadas que les permita atender oportuna y totalmente sus obligaciones. </a:t>
            </a:r>
          </a:p>
          <a:p>
            <a:pPr>
              <a:lnSpc>
                <a:spcPct val="80000"/>
              </a:lnSpc>
              <a:buFont typeface="Wingdings" pitchFamily="2" charset="2"/>
              <a:buNone/>
            </a:pPr>
            <a:endParaRPr lang="es-GT" sz="1600" dirty="0"/>
          </a:p>
          <a:p>
            <a:pPr>
              <a:lnSpc>
                <a:spcPct val="80000"/>
              </a:lnSpc>
            </a:pPr>
            <a:r>
              <a:rPr lang="es-GT" sz="1600" dirty="0"/>
              <a:t>Ejercer vigilancia e inspección con las más amplias facultades de investigación y libre acceso a todas las fuentes y sistemas de información de las entidades supervisadas, incluyendo libros, registros, informes, contratos, documentos y cualquier otra información, así como a los comprobantes que respaldan las operaciones de las entidades supervisadas.</a:t>
            </a:r>
          </a:p>
        </p:txBody>
      </p:sp>
      <p:sp>
        <p:nvSpPr>
          <p:cNvPr id="54278" name="Rectangle 6"/>
          <p:cNvSpPr>
            <a:spLocks noGrp="1" noChangeArrowheads="1"/>
          </p:cNvSpPr>
          <p:nvPr>
            <p:ph type="body" sz="half" idx="2"/>
          </p:nvPr>
        </p:nvSpPr>
        <p:spPr/>
        <p:txBody>
          <a:bodyPr/>
          <a:lstStyle/>
          <a:p>
            <a:pPr>
              <a:lnSpc>
                <a:spcPct val="80000"/>
              </a:lnSpc>
            </a:pPr>
            <a:endParaRPr lang="es-GT" sz="1500"/>
          </a:p>
          <a:p>
            <a:pPr>
              <a:lnSpc>
                <a:spcPct val="80000"/>
              </a:lnSpc>
            </a:pPr>
            <a:r>
              <a:rPr lang="es-GT" sz="1500"/>
              <a:t>Efectuar recomendaciones de naturaleza prudencial tendientes a que identifiquen, limiten y administren adecuadamente los riesgos que asuman en sus operaciones. </a:t>
            </a:r>
          </a:p>
          <a:p>
            <a:pPr>
              <a:lnSpc>
                <a:spcPct val="80000"/>
              </a:lnSpc>
              <a:buFont typeface="Wingdings" pitchFamily="2" charset="2"/>
              <a:buNone/>
            </a:pPr>
            <a:endParaRPr lang="es-GT" sz="1500"/>
          </a:p>
          <a:p>
            <a:pPr>
              <a:lnSpc>
                <a:spcPct val="80000"/>
              </a:lnSpc>
            </a:pPr>
            <a:r>
              <a:rPr lang="es-GT" sz="1500"/>
              <a:t>Evaluar las políticas, procedimientos, normas y sistemas de las entidades. </a:t>
            </a:r>
          </a:p>
          <a:p>
            <a:pPr>
              <a:lnSpc>
                <a:spcPct val="80000"/>
              </a:lnSpc>
            </a:pPr>
            <a:endParaRPr lang="es-GT" sz="1500"/>
          </a:p>
          <a:p>
            <a:pPr>
              <a:lnSpc>
                <a:spcPct val="80000"/>
              </a:lnSpc>
            </a:pPr>
            <a:r>
              <a:rPr lang="es-GT" sz="1500"/>
              <a:t>Requerir información sobre cualquiera de sus actividades, actos, operaciones de confianza y su situación financiera, ya sea de forma individual o en forma consolidada</a:t>
            </a:r>
          </a:p>
        </p:txBody>
      </p:sp>
      <p:sp>
        <p:nvSpPr>
          <p:cNvPr id="54279" name="Text Box 7"/>
          <p:cNvSpPr txBox="1">
            <a:spLocks noChangeArrowheads="1"/>
          </p:cNvSpPr>
          <p:nvPr/>
        </p:nvSpPr>
        <p:spPr bwMode="auto">
          <a:xfrm>
            <a:off x="2268538" y="404813"/>
            <a:ext cx="4392612" cy="366712"/>
          </a:xfrm>
          <a:prstGeom prst="rect">
            <a:avLst/>
          </a:prstGeom>
          <a:noFill/>
          <a:ln w="9525">
            <a:noFill/>
            <a:miter lim="800000"/>
            <a:headEnd/>
            <a:tailEnd/>
          </a:ln>
          <a:effectLst/>
        </p:spPr>
        <p:txBody>
          <a:bodyPr>
            <a:spAutoFit/>
          </a:bodyPr>
          <a:lstStyle/>
          <a:p>
            <a:pPr algn="just">
              <a:spcBef>
                <a:spcPct val="50000"/>
              </a:spcBef>
            </a:pPr>
            <a:endParaRPr lang="es-MX">
              <a:latin typeface="Tahoma"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9" name="Rectangle 5"/>
          <p:cNvSpPr>
            <a:spLocks noGrp="1" noChangeArrowheads="1"/>
          </p:cNvSpPr>
          <p:nvPr>
            <p:ph type="body" sz="half" idx="1"/>
          </p:nvPr>
        </p:nvSpPr>
        <p:spPr>
          <a:xfrm>
            <a:off x="1214414" y="2571744"/>
            <a:ext cx="3695700" cy="1879600"/>
          </a:xfrm>
        </p:spPr>
        <p:txBody>
          <a:bodyPr/>
          <a:lstStyle/>
          <a:p>
            <a:pPr>
              <a:lnSpc>
                <a:spcPct val="80000"/>
              </a:lnSpc>
              <a:buFont typeface="Wingdings" pitchFamily="2" charset="2"/>
              <a:buNone/>
            </a:pPr>
            <a:endParaRPr lang="es-GT" sz="1600" dirty="0"/>
          </a:p>
          <a:p>
            <a:pPr algn="just">
              <a:lnSpc>
                <a:spcPct val="80000"/>
              </a:lnSpc>
            </a:pPr>
            <a:r>
              <a:rPr lang="es-GT" sz="1600" dirty="0"/>
              <a:t>Publicar información suficiente, veraz y oportuna sobre la situación financiera de las entidades sujetas a su vigilancia e inspección. </a:t>
            </a:r>
          </a:p>
          <a:p>
            <a:pPr>
              <a:lnSpc>
                <a:spcPct val="80000"/>
              </a:lnSpc>
            </a:pPr>
            <a:endParaRPr lang="es-ES" sz="1600" dirty="0"/>
          </a:p>
        </p:txBody>
      </p:sp>
      <p:sp>
        <p:nvSpPr>
          <p:cNvPr id="57350" name="Rectangle 6"/>
          <p:cNvSpPr>
            <a:spLocks noGrp="1" noChangeArrowheads="1"/>
          </p:cNvSpPr>
          <p:nvPr>
            <p:ph type="body" sz="half" idx="2"/>
          </p:nvPr>
        </p:nvSpPr>
        <p:spPr>
          <a:xfrm>
            <a:off x="4643438" y="1916113"/>
            <a:ext cx="3967162" cy="4179887"/>
          </a:xfrm>
        </p:spPr>
        <p:txBody>
          <a:bodyPr/>
          <a:lstStyle/>
          <a:p>
            <a:pPr algn="just">
              <a:lnSpc>
                <a:spcPct val="80000"/>
              </a:lnSpc>
            </a:pPr>
            <a:r>
              <a:rPr lang="es-GT" sz="1600" dirty="0"/>
              <a:t>Solicitar a la autoridad que corresponda la liquidación o la declaratoria de quiebra de entidades sujetas a su vigilancia e inspección, en los casos que proceda de conformidad con la ley. </a:t>
            </a:r>
          </a:p>
          <a:p>
            <a:pPr>
              <a:lnSpc>
                <a:spcPct val="80000"/>
              </a:lnSpc>
            </a:pPr>
            <a:endParaRPr lang="es-GT" sz="1600" dirty="0"/>
          </a:p>
          <a:p>
            <a:pPr>
              <a:lnSpc>
                <a:spcPct val="80000"/>
              </a:lnSpc>
              <a:buFont typeface="Wingdings" pitchFamily="2" charset="2"/>
              <a:buNone/>
            </a:pPr>
            <a:endParaRPr lang="es-GT" sz="1600" dirty="0"/>
          </a:p>
          <a:p>
            <a:pPr>
              <a:lnSpc>
                <a:spcPct val="80000"/>
              </a:lnSpc>
              <a:buFont typeface="Wingdings" pitchFamily="2" charset="2"/>
              <a:buNone/>
            </a:pPr>
            <a:endParaRPr lang="es-GT" sz="1600" dirty="0"/>
          </a:p>
          <a:p>
            <a:pPr algn="just">
              <a:lnSpc>
                <a:spcPct val="80000"/>
              </a:lnSpc>
            </a:pPr>
            <a:r>
              <a:rPr lang="es-GT" sz="1600" dirty="0"/>
              <a:t>Denunciar, ante autoridad competente, los hechos que puedan tener carácter delictuoso, acerca de los cuales tenga conocimiento por razón de sus actividades, para lo cual queda autorizada para proporcionar información que identifique a depositantes o inversionistas, cuando sea requerida judicialmente. </a:t>
            </a:r>
            <a:endParaRPr lang="es-ES" sz="1600" dirty="0"/>
          </a:p>
          <a:p>
            <a:pPr>
              <a:lnSpc>
                <a:spcPct val="80000"/>
              </a:lnSpc>
            </a:pPr>
            <a:endParaRPr lang="es-ES" sz="1600" dirty="0"/>
          </a:p>
          <a:p>
            <a:pPr>
              <a:lnSpc>
                <a:spcPct val="80000"/>
              </a:lnSpc>
            </a:pPr>
            <a:endParaRPr lang="es-ES" sz="1600" dirty="0"/>
          </a:p>
        </p:txBody>
      </p:sp>
      <p:sp>
        <p:nvSpPr>
          <p:cNvPr id="57351" name="Rectangle 7"/>
          <p:cNvSpPr>
            <a:spLocks noGrp="1" noChangeArrowheads="1"/>
          </p:cNvSpPr>
          <p:nvPr>
            <p:ph type="title"/>
          </p:nvPr>
        </p:nvSpPr>
        <p:spPr/>
        <p:txBody>
          <a:bodyPr>
            <a:normAutofit fontScale="90000"/>
          </a:bodyPr>
          <a:lstStyle/>
          <a:p>
            <a:pPr algn="ctr"/>
            <a:r>
              <a:rPr lang="es-MX" sz="3800" dirty="0"/>
              <a:t>Otras Funciones de Superintendencia de Bancos</a:t>
            </a:r>
            <a:endParaRPr lang="es-ES" sz="38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rmAutofit fontScale="90000"/>
          </a:bodyPr>
          <a:lstStyle/>
          <a:p>
            <a:pPr algn="ctr"/>
            <a:r>
              <a:rPr lang="es-GT" sz="2200"/>
              <a:t>Riesgos que pueden surgir dentro de un grupo financiero y que tratan de evitarse con la supervisión Consolidada</a:t>
            </a:r>
            <a:r>
              <a:rPr lang="es-GT" sz="3200"/>
              <a:t/>
            </a:r>
            <a:br>
              <a:rPr lang="es-GT" sz="3200"/>
            </a:br>
            <a:endParaRPr lang="es-ES" sz="3200"/>
          </a:p>
        </p:txBody>
      </p:sp>
      <p:sp>
        <p:nvSpPr>
          <p:cNvPr id="61443" name="Rectangle 3"/>
          <p:cNvSpPr>
            <a:spLocks noGrp="1" noChangeArrowheads="1"/>
          </p:cNvSpPr>
          <p:nvPr>
            <p:ph type="body" sz="half" idx="1"/>
          </p:nvPr>
        </p:nvSpPr>
        <p:spPr>
          <a:xfrm>
            <a:off x="900113" y="1916113"/>
            <a:ext cx="3695700" cy="4103687"/>
          </a:xfrm>
        </p:spPr>
        <p:txBody>
          <a:bodyPr/>
          <a:lstStyle/>
          <a:p>
            <a:pPr algn="ctr">
              <a:lnSpc>
                <a:spcPct val="90000"/>
              </a:lnSpc>
              <a:buFont typeface="Wingdings" pitchFamily="2" charset="2"/>
              <a:buNone/>
            </a:pPr>
            <a:r>
              <a:rPr lang="es-GT" sz="1800" b="1" u="sng" dirty="0"/>
              <a:t>Contagio </a:t>
            </a:r>
          </a:p>
          <a:p>
            <a:pPr>
              <a:lnSpc>
                <a:spcPct val="90000"/>
              </a:lnSpc>
            </a:pPr>
            <a:endParaRPr lang="es-GT" sz="1800" b="1" dirty="0"/>
          </a:p>
          <a:p>
            <a:pPr>
              <a:lnSpc>
                <a:spcPct val="90000"/>
              </a:lnSpc>
            </a:pPr>
            <a:r>
              <a:rPr lang="es-GT" sz="1800" dirty="0"/>
              <a:t>Esto quiere decir que si un miembro no bancario del grupo financiero atraviesa por dificultades financieras, estas pueden hacer peligrar la estabilidad de un banco del mismo grupo, porque su capacidad de pago hacia el banco se ve en riesgo.  Este hecho incluso aunque se trate de rumor, inclusive podría debilitar la confianza de los depositantes del banco. </a:t>
            </a:r>
          </a:p>
        </p:txBody>
      </p:sp>
      <p:sp>
        <p:nvSpPr>
          <p:cNvPr id="61444" name="Rectangle 4"/>
          <p:cNvSpPr>
            <a:spLocks noGrp="1" noChangeArrowheads="1"/>
          </p:cNvSpPr>
          <p:nvPr>
            <p:ph type="body" sz="half" idx="2"/>
          </p:nvPr>
        </p:nvSpPr>
        <p:spPr>
          <a:xfrm>
            <a:off x="5148263" y="1844675"/>
            <a:ext cx="3695700" cy="4835525"/>
          </a:xfrm>
        </p:spPr>
        <p:txBody>
          <a:bodyPr/>
          <a:lstStyle/>
          <a:p>
            <a:pPr algn="ctr">
              <a:lnSpc>
                <a:spcPct val="80000"/>
              </a:lnSpc>
              <a:buFont typeface="Wingdings" pitchFamily="2" charset="2"/>
              <a:buNone/>
            </a:pPr>
            <a:r>
              <a:rPr lang="es-GT" sz="1600" b="1" u="sng" dirty="0"/>
              <a:t>Pérdida de Confianza</a:t>
            </a:r>
          </a:p>
          <a:p>
            <a:pPr>
              <a:lnSpc>
                <a:spcPct val="80000"/>
              </a:lnSpc>
            </a:pPr>
            <a:endParaRPr lang="es-GT" sz="1600" b="1" dirty="0"/>
          </a:p>
          <a:p>
            <a:pPr>
              <a:lnSpc>
                <a:spcPct val="80000"/>
              </a:lnSpc>
            </a:pPr>
            <a:r>
              <a:rPr lang="es-GT" sz="1800" dirty="0"/>
              <a:t>Además de las razones expuestas anteriormente, la pérdida de confianza puede darse por actividades no financieras, esto quiere decir que el banco si tiene estabilidad pero las autoridades jerárquicas superiores se ven envueltas en conflictos por actividades ilegales o poco éticas, y esto podría hacer peligrar dicha estabilidad.</a:t>
            </a:r>
            <a:endParaRPr lang="es-ES" sz="1800" dirty="0"/>
          </a:p>
          <a:p>
            <a:pPr>
              <a:lnSpc>
                <a:spcPct val="80000"/>
              </a:lnSpc>
            </a:pPr>
            <a:endParaRPr lang="es-ES" sz="18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pPr algn="ctr"/>
            <a:r>
              <a:rPr lang="es-MX" dirty="0" smtClean="0"/>
              <a:t>Reglamentación</a:t>
            </a:r>
            <a:endParaRPr lang="es-MX" dirty="0"/>
          </a:p>
        </p:txBody>
      </p:sp>
      <p:sp>
        <p:nvSpPr>
          <p:cNvPr id="6" name="5 Marcador de contenido"/>
          <p:cNvSpPr>
            <a:spLocks noGrp="1"/>
          </p:cNvSpPr>
          <p:nvPr>
            <p:ph idx="1"/>
          </p:nvPr>
        </p:nvSpPr>
        <p:spPr/>
        <p:txBody>
          <a:bodyPr/>
          <a:lstStyle/>
          <a:p>
            <a:pPr algn="just">
              <a:buNone/>
            </a:pPr>
            <a:r>
              <a:rPr lang="es-MX" dirty="0" smtClean="0"/>
              <a:t>¿Qué operaciones pueden hacer entre sí, las empresas que integran un grupo financiero? </a:t>
            </a:r>
          </a:p>
          <a:p>
            <a:pPr algn="just">
              <a:buNone/>
            </a:pPr>
            <a:r>
              <a:rPr lang="es-MX" dirty="0" smtClean="0"/>
              <a:t>JM – 180 – 2002 </a:t>
            </a:r>
          </a:p>
          <a:p>
            <a:pPr algn="ctr">
              <a:buNone/>
            </a:pPr>
            <a:r>
              <a:rPr lang="es-MX" dirty="0" smtClean="0"/>
              <a:t>	</a:t>
            </a:r>
            <a:r>
              <a:rPr lang="es-MX" b="1" dirty="0" smtClean="0"/>
              <a:t>Principio de no discriminación de terceros frente a empresas del grupo</a:t>
            </a:r>
          </a:p>
          <a:p>
            <a:pPr algn="ctr">
              <a:buNone/>
            </a:pPr>
            <a:r>
              <a:rPr lang="es-MX" b="1" dirty="0" smtClean="0"/>
              <a:t>(tasas, plazo, garantías…)</a:t>
            </a:r>
            <a:endParaRPr lang="es-MX"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Concepto</a:t>
            </a:r>
            <a:endParaRPr lang="es-MX" dirty="0"/>
          </a:p>
        </p:txBody>
      </p:sp>
      <p:sp>
        <p:nvSpPr>
          <p:cNvPr id="3" name="2 Marcador de contenido"/>
          <p:cNvSpPr>
            <a:spLocks noGrp="1"/>
          </p:cNvSpPr>
          <p:nvPr>
            <p:ph idx="1"/>
          </p:nvPr>
        </p:nvSpPr>
        <p:spPr/>
        <p:txBody>
          <a:bodyPr>
            <a:normAutofit lnSpcReduction="10000"/>
          </a:bodyPr>
          <a:lstStyle/>
          <a:p>
            <a:pPr algn="just">
              <a:buNone/>
            </a:pPr>
            <a:r>
              <a:rPr lang="es-ES" dirty="0" smtClean="0">
                <a:latin typeface="Sylfaen" pitchFamily="18" charset="0"/>
              </a:rPr>
              <a:t>	Es la agrupación de dos o más personas jurídicas que realizan actividades de naturaleza financiera, entre las cuales existe: </a:t>
            </a:r>
          </a:p>
          <a:p>
            <a:pPr lvl="1" algn="just"/>
            <a:r>
              <a:rPr lang="es-ES" dirty="0" smtClean="0">
                <a:latin typeface="Sylfaen" pitchFamily="18" charset="0"/>
              </a:rPr>
              <a:t>un control común por relaciones de propiedad, administración; o </a:t>
            </a:r>
          </a:p>
          <a:p>
            <a:pPr lvl="1" algn="just"/>
            <a:r>
              <a:rPr lang="es-ES" dirty="0" smtClean="0">
                <a:latin typeface="Sylfaen" pitchFamily="18" charset="0"/>
              </a:rPr>
              <a:t>uso de imagen corporativa; o </a:t>
            </a:r>
          </a:p>
          <a:p>
            <a:pPr lvl="1" algn="just"/>
            <a:r>
              <a:rPr lang="es-ES" dirty="0" smtClean="0">
                <a:latin typeface="Sylfaen" pitchFamily="18" charset="0"/>
              </a:rPr>
              <a:t>aún cuando no haya existencia de ninguna de estas relaciones, así lo decidan de común acuerdo. (art. 27 Ley de Bancos y Grupos Financieros.)</a:t>
            </a:r>
            <a:endParaRPr lang="es-MX"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Reglamentación</a:t>
            </a:r>
            <a:endParaRPr lang="es-MX" dirty="0"/>
          </a:p>
        </p:txBody>
      </p:sp>
      <p:sp>
        <p:nvSpPr>
          <p:cNvPr id="3" name="2 Marcador de contenido"/>
          <p:cNvSpPr>
            <a:spLocks noGrp="1"/>
          </p:cNvSpPr>
          <p:nvPr>
            <p:ph idx="1"/>
          </p:nvPr>
        </p:nvSpPr>
        <p:spPr/>
        <p:txBody>
          <a:bodyPr/>
          <a:lstStyle/>
          <a:p>
            <a:pPr algn="ctr">
              <a:buNone/>
            </a:pPr>
            <a:r>
              <a:rPr lang="es-MX" sz="2800" dirty="0" smtClean="0"/>
              <a:t>Funcionamiento de Empresa Controladora</a:t>
            </a:r>
          </a:p>
          <a:p>
            <a:r>
              <a:rPr lang="es-MX" sz="2400" dirty="0" smtClean="0"/>
              <a:t>objeto social exclusivo: dirección, administración, control y representación de un grupo financiero</a:t>
            </a:r>
            <a:r>
              <a:rPr lang="es-MX" dirty="0" smtClean="0"/>
              <a:t>.</a:t>
            </a:r>
          </a:p>
          <a:p>
            <a:pPr>
              <a:buNone/>
            </a:pPr>
            <a:r>
              <a:rPr lang="es-MX" dirty="0" smtClean="0"/>
              <a:t>JM – 284-2002 </a:t>
            </a:r>
          </a:p>
          <a:p>
            <a:pPr>
              <a:buNone/>
            </a:pPr>
            <a:endParaRPr lang="es-MX" dirty="0" smtClean="0"/>
          </a:p>
          <a:p>
            <a:pPr algn="just">
              <a:buNone/>
            </a:pPr>
            <a:r>
              <a:rPr lang="es-MX" dirty="0" smtClean="0"/>
              <a:t>Obligaciones de divulgación y de cumplimiento con requerimientos de capital de empresas integrantes.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b="1" dirty="0" smtClean="0"/>
              <a:t>características operativas de los grupos financieros</a:t>
            </a:r>
            <a:endParaRPr lang="es-MX" dirty="0"/>
          </a:p>
        </p:txBody>
      </p:sp>
      <p:sp>
        <p:nvSpPr>
          <p:cNvPr id="3" name="2 Marcador de contenido"/>
          <p:cNvSpPr>
            <a:spLocks noGrp="1"/>
          </p:cNvSpPr>
          <p:nvPr>
            <p:ph idx="1"/>
          </p:nvPr>
        </p:nvSpPr>
        <p:spPr>
          <a:xfrm>
            <a:off x="1435608" y="2285992"/>
            <a:ext cx="7498080" cy="3962408"/>
          </a:xfrm>
        </p:spPr>
        <p:txBody>
          <a:bodyPr>
            <a:normAutofit/>
          </a:bodyPr>
          <a:lstStyle/>
          <a:p>
            <a:pPr lvl="0" hangingPunct="0"/>
            <a:r>
              <a:rPr lang="es-MX" dirty="0" smtClean="0"/>
              <a:t>Comparten canales de distribución</a:t>
            </a:r>
          </a:p>
          <a:p>
            <a:pPr lvl="0" hangingPunct="0"/>
            <a:r>
              <a:rPr lang="es-MX" dirty="0" smtClean="0"/>
              <a:t>Comparten sistemas de operación y administración.</a:t>
            </a:r>
          </a:p>
          <a:p>
            <a:pPr lvl="0" hangingPunct="0"/>
            <a:r>
              <a:rPr lang="es-MX" dirty="0" smtClean="0"/>
              <a:t>Comparten la administración de las empresas que los conforman.</a:t>
            </a:r>
          </a:p>
          <a:p>
            <a:pPr lvl="0" hangingPunct="0"/>
            <a:r>
              <a:rPr lang="es-MX" dirty="0" smtClean="0"/>
              <a:t>Comparten infraestructura.</a:t>
            </a:r>
          </a:p>
          <a:p>
            <a:pPr>
              <a:buNone/>
            </a:pPr>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Ventajas</a:t>
            </a:r>
            <a:endParaRPr lang="es-MX" dirty="0"/>
          </a:p>
        </p:txBody>
      </p:sp>
      <p:sp>
        <p:nvSpPr>
          <p:cNvPr id="3" name="2 Marcador de contenido"/>
          <p:cNvSpPr>
            <a:spLocks noGrp="1"/>
          </p:cNvSpPr>
          <p:nvPr>
            <p:ph idx="1"/>
          </p:nvPr>
        </p:nvSpPr>
        <p:spPr/>
        <p:txBody>
          <a:bodyPr>
            <a:normAutofit fontScale="55000" lnSpcReduction="20000"/>
          </a:bodyPr>
          <a:lstStyle/>
          <a:p>
            <a:pPr algn="just" hangingPunct="0"/>
            <a:r>
              <a:rPr lang="es-MX" dirty="0" smtClean="0"/>
              <a:t>La constitución de los grupos financieros permite ofrecer toda la gama de servicios financieros bajo una misma denominación y bajo un solo techo, generando economías de escala, abatiendo costos de operación y administración al mismo tiempo que se proporciona un mejor servicio al público y se fortalecen todos y cada uno de los miembros del grupo financiero.</a:t>
            </a:r>
          </a:p>
          <a:p>
            <a:pPr hangingPunct="0"/>
            <a:endParaRPr lang="es-MX" dirty="0" smtClean="0"/>
          </a:p>
          <a:p>
            <a:pPr algn="just" hangingPunct="0"/>
            <a:r>
              <a:rPr lang="es-MX" dirty="0" smtClean="0"/>
              <a:t>El éxito radica en una regulación adecuada por parte de las autoridades; en vigilar los aspectos prudenciales de la reglamentación; evitar la concentración de créditos en un individuo o empresa; realizar operaciones adecuadamente provisionadas; que la controladora sólo administre las acciones del grupo financiero y no pueda asumir ningún pasivo; que se encuentren separadas las actividades del grupo y que se reporten contabilidades diferentes.</a:t>
            </a:r>
          </a:p>
          <a:p>
            <a:pPr hangingPunct="0">
              <a:buNone/>
            </a:pPr>
            <a:endParaRPr lang="es-MX" dirty="0" smtClean="0"/>
          </a:p>
          <a:p>
            <a:pPr algn="just" hangingPunct="0"/>
            <a:r>
              <a:rPr lang="es-MX" dirty="0" smtClean="0"/>
              <a:t>Estar ciertos de la rentabilidad de cada una de las empresas. Evitar subsidios. Identificar los nichos de mercado por empresa y del grupo financiero en su conjunto.</a:t>
            </a:r>
          </a:p>
          <a:p>
            <a:endParaRPr lang="es-MX"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Integración de Grupo Financiero</a:t>
            </a:r>
            <a:endParaRPr lang="es-MX" dirty="0"/>
          </a:p>
        </p:txBody>
      </p:sp>
      <p:sp>
        <p:nvSpPr>
          <p:cNvPr id="3" name="2 Marcador de contenido"/>
          <p:cNvSpPr>
            <a:spLocks noGrp="1"/>
          </p:cNvSpPr>
          <p:nvPr>
            <p:ph idx="1"/>
          </p:nvPr>
        </p:nvSpPr>
        <p:spPr>
          <a:xfrm>
            <a:off x="1000100" y="2000240"/>
            <a:ext cx="8143900" cy="4857760"/>
          </a:xfrm>
        </p:spPr>
        <p:txBody>
          <a:bodyPr/>
          <a:lstStyle/>
          <a:p>
            <a:r>
              <a:rPr lang="es-MX" dirty="0" smtClean="0"/>
              <a:t>Holding (Controlador)</a:t>
            </a:r>
          </a:p>
          <a:p>
            <a:endParaRPr lang="es-MX" dirty="0" smtClean="0"/>
          </a:p>
          <a:p>
            <a:endParaRPr lang="es-MX" dirty="0" smtClean="0"/>
          </a:p>
          <a:p>
            <a:endParaRPr lang="es-MX" dirty="0" smtClean="0"/>
          </a:p>
          <a:p>
            <a:endParaRPr lang="es-MX" dirty="0" smtClean="0"/>
          </a:p>
          <a:p>
            <a:r>
              <a:rPr lang="es-MX" dirty="0" smtClean="0"/>
              <a:t>Responsable</a:t>
            </a:r>
            <a:endParaRPr lang="es-MX" dirty="0"/>
          </a:p>
        </p:txBody>
      </p:sp>
      <p:sp>
        <p:nvSpPr>
          <p:cNvPr id="4" name="3 Abrir llave"/>
          <p:cNvSpPr/>
          <p:nvPr/>
        </p:nvSpPr>
        <p:spPr>
          <a:xfrm>
            <a:off x="500034" y="1357298"/>
            <a:ext cx="1214446" cy="5357850"/>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5" name="4 Triángulo isósceles"/>
          <p:cNvSpPr/>
          <p:nvPr/>
        </p:nvSpPr>
        <p:spPr>
          <a:xfrm>
            <a:off x="5357818" y="1928802"/>
            <a:ext cx="2143140" cy="78581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Holding</a:t>
            </a:r>
            <a:endParaRPr lang="es-MX" dirty="0"/>
          </a:p>
        </p:txBody>
      </p:sp>
      <p:sp>
        <p:nvSpPr>
          <p:cNvPr id="6" name="5 Elipse"/>
          <p:cNvSpPr/>
          <p:nvPr/>
        </p:nvSpPr>
        <p:spPr>
          <a:xfrm>
            <a:off x="5143504" y="3143248"/>
            <a:ext cx="1285884" cy="428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Banco</a:t>
            </a:r>
            <a:endParaRPr lang="es-MX" dirty="0"/>
          </a:p>
        </p:txBody>
      </p:sp>
      <p:sp>
        <p:nvSpPr>
          <p:cNvPr id="8" name="7 Elipse"/>
          <p:cNvSpPr/>
          <p:nvPr/>
        </p:nvSpPr>
        <p:spPr>
          <a:xfrm>
            <a:off x="5572132" y="3714752"/>
            <a:ext cx="1785950" cy="428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Financiera</a:t>
            </a:r>
            <a:endParaRPr lang="es-MX" dirty="0"/>
          </a:p>
        </p:txBody>
      </p:sp>
      <p:sp>
        <p:nvSpPr>
          <p:cNvPr id="9" name="8 Elipse"/>
          <p:cNvSpPr/>
          <p:nvPr/>
        </p:nvSpPr>
        <p:spPr>
          <a:xfrm>
            <a:off x="6357950" y="4286256"/>
            <a:ext cx="2428892" cy="428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Almacenadora</a:t>
            </a:r>
            <a:endParaRPr lang="es-MX" dirty="0"/>
          </a:p>
        </p:txBody>
      </p:sp>
      <p:sp>
        <p:nvSpPr>
          <p:cNvPr id="10" name="9 Elipse"/>
          <p:cNvSpPr/>
          <p:nvPr/>
        </p:nvSpPr>
        <p:spPr>
          <a:xfrm>
            <a:off x="7286644" y="3071810"/>
            <a:ext cx="1571636" cy="428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Emisor</a:t>
            </a:r>
            <a:endParaRPr lang="es-MX" dirty="0"/>
          </a:p>
        </p:txBody>
      </p:sp>
      <p:sp>
        <p:nvSpPr>
          <p:cNvPr id="11" name="10 Elipse"/>
          <p:cNvSpPr/>
          <p:nvPr/>
        </p:nvSpPr>
        <p:spPr>
          <a:xfrm>
            <a:off x="3143240" y="3714752"/>
            <a:ext cx="2286016"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Aseguradora</a:t>
            </a:r>
            <a:endParaRPr lang="es-MX" dirty="0"/>
          </a:p>
        </p:txBody>
      </p:sp>
      <p:cxnSp>
        <p:nvCxnSpPr>
          <p:cNvPr id="13" name="12 Conector recto de flecha"/>
          <p:cNvCxnSpPr/>
          <p:nvPr/>
        </p:nvCxnSpPr>
        <p:spPr>
          <a:xfrm rot="10800000" flipV="1">
            <a:off x="4214810" y="2714620"/>
            <a:ext cx="1428760"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Conector recto de flecha"/>
          <p:cNvCxnSpPr>
            <a:stCxn id="5" idx="3"/>
          </p:cNvCxnSpPr>
          <p:nvPr/>
        </p:nvCxnSpPr>
        <p:spPr>
          <a:xfrm rot="5400000">
            <a:off x="6107917" y="2750339"/>
            <a:ext cx="35719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rot="5400000">
            <a:off x="6215074" y="3143248"/>
            <a:ext cx="785818"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rot="16200000" flipH="1">
            <a:off x="6607983" y="2964653"/>
            <a:ext cx="1357322"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a:xfrm>
            <a:off x="7215206" y="2714620"/>
            <a:ext cx="100013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25 Elipse"/>
          <p:cNvSpPr/>
          <p:nvPr/>
        </p:nvSpPr>
        <p:spPr>
          <a:xfrm>
            <a:off x="1142976" y="5715016"/>
            <a:ext cx="1143008"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smtClean="0"/>
              <a:t>Banco</a:t>
            </a:r>
            <a:endParaRPr lang="es-MX" sz="1400" dirty="0"/>
          </a:p>
        </p:txBody>
      </p:sp>
      <p:sp>
        <p:nvSpPr>
          <p:cNvPr id="27" name="26 Elipse"/>
          <p:cNvSpPr/>
          <p:nvPr/>
        </p:nvSpPr>
        <p:spPr>
          <a:xfrm>
            <a:off x="2428860" y="5643578"/>
            <a:ext cx="1785950"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smtClean="0"/>
              <a:t>Aseguradora</a:t>
            </a:r>
            <a:endParaRPr lang="es-MX" sz="1400" dirty="0"/>
          </a:p>
        </p:txBody>
      </p:sp>
      <p:sp>
        <p:nvSpPr>
          <p:cNvPr id="28" name="27 Elipse"/>
          <p:cNvSpPr/>
          <p:nvPr/>
        </p:nvSpPr>
        <p:spPr>
          <a:xfrm>
            <a:off x="4286248" y="5715016"/>
            <a:ext cx="142876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smtClean="0"/>
              <a:t>Financiera</a:t>
            </a:r>
            <a:endParaRPr lang="es-MX" sz="1400" dirty="0"/>
          </a:p>
        </p:txBody>
      </p:sp>
      <p:sp>
        <p:nvSpPr>
          <p:cNvPr id="29" name="28 Elipse"/>
          <p:cNvSpPr/>
          <p:nvPr/>
        </p:nvSpPr>
        <p:spPr>
          <a:xfrm>
            <a:off x="5857884" y="5643578"/>
            <a:ext cx="1928826" cy="642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smtClean="0"/>
              <a:t>Almacenadora</a:t>
            </a:r>
            <a:endParaRPr lang="es-MX" sz="1400" dirty="0"/>
          </a:p>
        </p:txBody>
      </p:sp>
      <p:sp>
        <p:nvSpPr>
          <p:cNvPr id="30" name="29 Elipse"/>
          <p:cNvSpPr/>
          <p:nvPr/>
        </p:nvSpPr>
        <p:spPr>
          <a:xfrm>
            <a:off x="7858148" y="5715016"/>
            <a:ext cx="1285852" cy="428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smtClean="0"/>
              <a:t>Emisor</a:t>
            </a:r>
            <a:endParaRPr lang="es-MX" sz="1400" dirty="0"/>
          </a:p>
        </p:txBody>
      </p:sp>
      <p:cxnSp>
        <p:nvCxnSpPr>
          <p:cNvPr id="32" name="31 Conector recto"/>
          <p:cNvCxnSpPr/>
          <p:nvPr/>
        </p:nvCxnSpPr>
        <p:spPr>
          <a:xfrm flipV="1">
            <a:off x="1643042" y="5357826"/>
            <a:ext cx="685804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rot="5400000">
            <a:off x="1535885" y="5536421"/>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35 Conector recto"/>
          <p:cNvCxnSpPr/>
          <p:nvPr/>
        </p:nvCxnSpPr>
        <p:spPr>
          <a:xfrm rot="5400000">
            <a:off x="3179753" y="5535627"/>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36 Conector recto"/>
          <p:cNvCxnSpPr>
            <a:endCxn id="28" idx="0"/>
          </p:cNvCxnSpPr>
          <p:nvPr/>
        </p:nvCxnSpPr>
        <p:spPr>
          <a:xfrm rot="5400000">
            <a:off x="4822033" y="5536421"/>
            <a:ext cx="35719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43 Conector recto"/>
          <p:cNvCxnSpPr/>
          <p:nvPr/>
        </p:nvCxnSpPr>
        <p:spPr>
          <a:xfrm rot="5400000">
            <a:off x="6643702" y="5500702"/>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45 Conector recto"/>
          <p:cNvCxnSpPr>
            <a:endCxn id="30" idx="0"/>
          </p:cNvCxnSpPr>
          <p:nvPr/>
        </p:nvCxnSpPr>
        <p:spPr>
          <a:xfrm rot="5400000">
            <a:off x="8322487" y="5536413"/>
            <a:ext cx="357190" cy="16"/>
          </a:xfrm>
          <a:prstGeom prst="line">
            <a:avLst/>
          </a:prstGeom>
        </p:spPr>
        <p:style>
          <a:lnRef idx="1">
            <a:schemeClr val="accent1"/>
          </a:lnRef>
          <a:fillRef idx="0">
            <a:schemeClr val="accent1"/>
          </a:fillRef>
          <a:effectRef idx="0">
            <a:schemeClr val="accent1"/>
          </a:effectRef>
          <a:fontRef idx="minor">
            <a:schemeClr val="tx1"/>
          </a:fontRef>
        </p:style>
      </p:cxnSp>
      <p:sp>
        <p:nvSpPr>
          <p:cNvPr id="54" name="53 Rectángulo"/>
          <p:cNvSpPr/>
          <p:nvPr/>
        </p:nvSpPr>
        <p:spPr>
          <a:xfrm>
            <a:off x="1571604" y="5934670"/>
            <a:ext cx="571503" cy="923330"/>
          </a:xfrm>
          <a:prstGeom prst="rect">
            <a:avLst/>
          </a:prstGeom>
          <a:noFill/>
        </p:spPr>
        <p:txBody>
          <a:bodyPr wrap="square" lIns="91440" tIns="45720" rIns="91440" bIns="45720">
            <a:spAutoFit/>
          </a:bodyPr>
          <a:lstStyle/>
          <a:p>
            <a:pPr algn="ctr"/>
            <a:r>
              <a:rPr lang="es-ES" sz="5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R</a:t>
            </a:r>
            <a:endParaRPr lang="es-ES"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pPr algn="ctr"/>
            <a:r>
              <a:rPr lang="es-ES" sz="2900" dirty="0" smtClean="0"/>
              <a:t>Autorización </a:t>
            </a:r>
            <a:r>
              <a:rPr lang="es-ES" sz="2900" dirty="0"/>
              <a:t>y organización de los grupos financieros en Guatemala: </a:t>
            </a:r>
          </a:p>
        </p:txBody>
      </p:sp>
      <p:sp>
        <p:nvSpPr>
          <p:cNvPr id="38916" name="Rectangle 4"/>
          <p:cNvSpPr>
            <a:spLocks noGrp="1" noChangeArrowheads="1"/>
          </p:cNvSpPr>
          <p:nvPr>
            <p:ph type="body" sz="half" idx="1"/>
          </p:nvPr>
        </p:nvSpPr>
        <p:spPr>
          <a:xfrm>
            <a:off x="914400" y="1600200"/>
            <a:ext cx="3808413" cy="4530725"/>
          </a:xfrm>
        </p:spPr>
        <p:txBody>
          <a:bodyPr/>
          <a:lstStyle/>
          <a:p>
            <a:pPr algn="ctr">
              <a:lnSpc>
                <a:spcPct val="80000"/>
              </a:lnSpc>
              <a:buFont typeface="Wingdings" pitchFamily="2" charset="2"/>
              <a:buNone/>
            </a:pPr>
            <a:r>
              <a:rPr lang="es-GT" sz="1400" b="1" dirty="0"/>
              <a:t>Empresa Controladora </a:t>
            </a:r>
            <a:endParaRPr lang="es-GT" sz="1400" dirty="0"/>
          </a:p>
          <a:p>
            <a:pPr>
              <a:lnSpc>
                <a:spcPct val="80000"/>
              </a:lnSpc>
              <a:buFont typeface="Wingdings" pitchFamily="2" charset="2"/>
              <a:buNone/>
            </a:pPr>
            <a:endParaRPr lang="es-GT" sz="1400" dirty="0"/>
          </a:p>
          <a:p>
            <a:pPr>
              <a:lnSpc>
                <a:spcPct val="80000"/>
              </a:lnSpc>
            </a:pPr>
            <a:r>
              <a:rPr lang="es-GT" sz="2000" dirty="0"/>
              <a:t>Según lo establecido en la ley de Bancos, los grupos financieros deben  organizarse bajo el control común de una empresa controladora, la cual debe estar constituida en Guatemala con ese propósito. </a:t>
            </a:r>
            <a:endParaRPr lang="es-GT" sz="2000" b="1" dirty="0"/>
          </a:p>
          <a:p>
            <a:pPr>
              <a:lnSpc>
                <a:spcPct val="80000"/>
              </a:lnSpc>
              <a:buFont typeface="Wingdings" pitchFamily="2" charset="2"/>
              <a:buNone/>
            </a:pPr>
            <a:endParaRPr lang="es-ES" sz="2000" dirty="0"/>
          </a:p>
        </p:txBody>
      </p:sp>
      <p:sp>
        <p:nvSpPr>
          <p:cNvPr id="38917" name="Rectangle 5"/>
          <p:cNvSpPr>
            <a:spLocks noGrp="1" noChangeArrowheads="1"/>
          </p:cNvSpPr>
          <p:nvPr>
            <p:ph type="body" sz="half" idx="2"/>
          </p:nvPr>
        </p:nvSpPr>
        <p:spPr>
          <a:xfrm>
            <a:off x="4878388" y="1600200"/>
            <a:ext cx="3808412" cy="4530725"/>
          </a:xfrm>
        </p:spPr>
        <p:txBody>
          <a:bodyPr/>
          <a:lstStyle/>
          <a:p>
            <a:pPr algn="ctr">
              <a:lnSpc>
                <a:spcPct val="80000"/>
              </a:lnSpc>
              <a:buFont typeface="Wingdings" pitchFamily="2" charset="2"/>
              <a:buNone/>
            </a:pPr>
            <a:r>
              <a:rPr lang="es-GT" sz="1400" b="1"/>
              <a:t>Empresa Responsable</a:t>
            </a:r>
            <a:endParaRPr lang="es-GT" sz="1400"/>
          </a:p>
          <a:p>
            <a:pPr>
              <a:lnSpc>
                <a:spcPct val="80000"/>
              </a:lnSpc>
              <a:buFont typeface="Wingdings" pitchFamily="2" charset="2"/>
              <a:buNone/>
            </a:pPr>
            <a:endParaRPr lang="es-GT" sz="1400"/>
          </a:p>
          <a:p>
            <a:pPr>
              <a:lnSpc>
                <a:spcPct val="80000"/>
              </a:lnSpc>
            </a:pPr>
            <a:r>
              <a:rPr lang="es-GT" sz="1800"/>
              <a:t>Si es otra empresa que no se ha constituido con ese único propósito o cuando la constitución del grupo no incluya la constitución de una empresa  controladora, el grupo se organizará bajo el control común de una empresa responsable, la cual será un banco; esta debe estar autorizado por la Junta Monetaria, previo dictamen de la Superintendencia de Bancos, teniendo las mismas atribuciones y obligaciones correspondientes a la empresa controladora.</a:t>
            </a:r>
            <a:endParaRPr lang="es-ES" sz="1800"/>
          </a:p>
          <a:p>
            <a:pPr>
              <a:lnSpc>
                <a:spcPct val="80000"/>
              </a:lnSpc>
              <a:buFont typeface="Wingdings" pitchFamily="2" charset="2"/>
              <a:buNone/>
            </a:pPr>
            <a:endParaRPr lang="es-ES" sz="180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title"/>
          </p:nvPr>
        </p:nvSpPr>
        <p:spPr/>
        <p:txBody>
          <a:bodyPr/>
          <a:lstStyle/>
          <a:p>
            <a:pPr algn="ctr"/>
            <a:r>
              <a:rPr lang="es-MX" sz="4000" dirty="0"/>
              <a:t>Entidad Controladora</a:t>
            </a:r>
            <a:endParaRPr lang="es-ES" sz="4000" dirty="0"/>
          </a:p>
        </p:txBody>
      </p:sp>
      <p:sp>
        <p:nvSpPr>
          <p:cNvPr id="39941" name="Rectangle 5"/>
          <p:cNvSpPr>
            <a:spLocks noGrp="1" noChangeArrowheads="1"/>
          </p:cNvSpPr>
          <p:nvPr>
            <p:ph type="body" idx="1"/>
          </p:nvPr>
        </p:nvSpPr>
        <p:spPr>
          <a:xfrm>
            <a:off x="1000100" y="1571612"/>
            <a:ext cx="7362084" cy="1052506"/>
          </a:xfrm>
        </p:spPr>
        <p:txBody>
          <a:bodyPr>
            <a:normAutofit fontScale="92500"/>
          </a:bodyPr>
          <a:lstStyle/>
          <a:p>
            <a:pPr algn="just">
              <a:lnSpc>
                <a:spcPct val="90000"/>
              </a:lnSpc>
              <a:buFont typeface="Wingdings" pitchFamily="2" charset="2"/>
              <a:buNone/>
            </a:pPr>
            <a:r>
              <a:rPr lang="es-GT" sz="2000" b="1" dirty="0" smtClean="0"/>
              <a:t>	Objeto </a:t>
            </a:r>
            <a:r>
              <a:rPr lang="es-GT" sz="2000" b="1" dirty="0"/>
              <a:t>Social </a:t>
            </a:r>
            <a:endParaRPr lang="es-GT" sz="2000" dirty="0"/>
          </a:p>
          <a:p>
            <a:pPr algn="just">
              <a:lnSpc>
                <a:spcPct val="90000"/>
              </a:lnSpc>
              <a:buNone/>
            </a:pPr>
            <a:r>
              <a:rPr lang="es-GT" sz="2000" dirty="0" smtClean="0"/>
              <a:t>	Esta </a:t>
            </a:r>
            <a:r>
              <a:rPr lang="es-GT" sz="2000" dirty="0"/>
              <a:t>tiene como objeto exclusivo, la dirección, administración, control y representación del grupo financiero. </a:t>
            </a:r>
          </a:p>
          <a:p>
            <a:pPr algn="just">
              <a:lnSpc>
                <a:spcPct val="90000"/>
              </a:lnSpc>
            </a:pPr>
            <a:endParaRPr lang="es-GT" sz="2000" dirty="0"/>
          </a:p>
          <a:p>
            <a:pPr algn="just">
              <a:lnSpc>
                <a:spcPct val="90000"/>
              </a:lnSpc>
            </a:pPr>
            <a:endParaRPr lang="es-GT" sz="2000" dirty="0"/>
          </a:p>
          <a:p>
            <a:pPr algn="just">
              <a:lnSpc>
                <a:spcPct val="90000"/>
              </a:lnSpc>
            </a:pPr>
            <a:endParaRPr lang="es-GT" sz="2000" b="1" dirty="0"/>
          </a:p>
          <a:p>
            <a:pPr>
              <a:lnSpc>
                <a:spcPct val="90000"/>
              </a:lnSpc>
              <a:buFont typeface="Wingdings" pitchFamily="2" charset="2"/>
              <a:buNone/>
            </a:pPr>
            <a:endParaRPr lang="es-ES" sz="2000" dirty="0"/>
          </a:p>
        </p:txBody>
      </p:sp>
      <p:sp>
        <p:nvSpPr>
          <p:cNvPr id="39942" name="Rectangle 6"/>
          <p:cNvSpPr>
            <a:spLocks noGrp="1" noChangeArrowheads="1"/>
          </p:cNvSpPr>
          <p:nvPr>
            <p:ph type="body" sz="half" idx="4294967295"/>
          </p:nvPr>
        </p:nvSpPr>
        <p:spPr>
          <a:xfrm>
            <a:off x="755650" y="4652963"/>
            <a:ext cx="7920038" cy="1655762"/>
          </a:xfrm>
        </p:spPr>
        <p:txBody>
          <a:bodyPr/>
          <a:lstStyle/>
          <a:p>
            <a:pPr>
              <a:buFont typeface="Wingdings" pitchFamily="2" charset="2"/>
              <a:buNone/>
            </a:pPr>
            <a:r>
              <a:rPr lang="es-GT" sz="1800" b="1" dirty="0">
                <a:solidFill>
                  <a:schemeClr val="tx2"/>
                </a:solidFill>
              </a:rPr>
              <a:t>	Funciones</a:t>
            </a:r>
          </a:p>
          <a:p>
            <a:pPr algn="just">
              <a:buFont typeface="Wingdings" pitchFamily="2" charset="2"/>
              <a:buNone/>
            </a:pPr>
            <a:r>
              <a:rPr lang="es-GT" sz="2400" dirty="0"/>
              <a:t> 	</a:t>
            </a:r>
            <a:r>
              <a:rPr lang="es-GT" sz="1800" dirty="0">
                <a:solidFill>
                  <a:schemeClr val="tx2"/>
                </a:solidFill>
              </a:rPr>
              <a:t>Debe velar porque el grupo financiero realice sus actividades de acuerdo con lo que establece la ley,  así como las demás que la Junta Monetaria emita. </a:t>
            </a:r>
            <a:endParaRPr lang="es-ES" sz="1800" dirty="0">
              <a:solidFill>
                <a:schemeClr val="tx2"/>
              </a:solidFill>
            </a:endParaRPr>
          </a:p>
          <a:p>
            <a:endParaRPr lang="es-ES" sz="1800" dirty="0">
              <a:solidFill>
                <a:schemeClr val="tx2"/>
              </a:solidFill>
            </a:endParaRPr>
          </a:p>
        </p:txBody>
      </p:sp>
      <p:sp>
        <p:nvSpPr>
          <p:cNvPr id="39947" name="Rectangle 11"/>
          <p:cNvSpPr>
            <a:spLocks noChangeArrowheads="1"/>
          </p:cNvSpPr>
          <p:nvPr/>
        </p:nvSpPr>
        <p:spPr bwMode="auto">
          <a:xfrm>
            <a:off x="1142976" y="2857496"/>
            <a:ext cx="7848600" cy="1465263"/>
          </a:xfrm>
          <a:prstGeom prst="rect">
            <a:avLst/>
          </a:prstGeom>
          <a:noFill/>
          <a:ln w="9525">
            <a:noFill/>
            <a:miter lim="800000"/>
            <a:headEnd/>
            <a:tailEnd/>
          </a:ln>
          <a:effectLst/>
        </p:spPr>
        <p:txBody>
          <a:bodyPr>
            <a:spAutoFit/>
          </a:bodyPr>
          <a:lstStyle/>
          <a:p>
            <a:r>
              <a:rPr lang="es-GT" b="1" dirty="0">
                <a:solidFill>
                  <a:schemeClr val="tx2"/>
                </a:solidFill>
              </a:rPr>
              <a:t>Constitución</a:t>
            </a:r>
            <a:br>
              <a:rPr lang="es-GT" b="1" dirty="0">
                <a:solidFill>
                  <a:schemeClr val="tx2"/>
                </a:solidFill>
              </a:rPr>
            </a:br>
            <a:r>
              <a:rPr lang="es-GT" dirty="0">
                <a:solidFill>
                  <a:schemeClr val="tx2"/>
                </a:solidFill>
              </a:rPr>
              <a:t>Esta debe constituirse en forma de sociedad anónima, representadas por acciones nominativas; y no puede participar en el capital de cualquier empresa cuya naturaleza sea distinta de las del grupo financiero o de apoyo al giro bancario.</a:t>
            </a:r>
            <a:endParaRPr lang="es-ES" dirty="0">
              <a:solidFill>
                <a:schemeClr val="tx2"/>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a:r>
              <a:rPr lang="es-GT" sz="3200" dirty="0"/>
              <a:t>Autorización:</a:t>
            </a:r>
            <a:r>
              <a:rPr lang="es-GT" dirty="0"/>
              <a:t> </a:t>
            </a:r>
            <a:endParaRPr lang="es-ES" dirty="0"/>
          </a:p>
        </p:txBody>
      </p:sp>
      <p:sp>
        <p:nvSpPr>
          <p:cNvPr id="40963" name="Rectangle 3"/>
          <p:cNvSpPr>
            <a:spLocks noGrp="1" noChangeArrowheads="1"/>
          </p:cNvSpPr>
          <p:nvPr>
            <p:ph type="body" idx="1"/>
          </p:nvPr>
        </p:nvSpPr>
        <p:spPr>
          <a:xfrm>
            <a:off x="1042988" y="1916113"/>
            <a:ext cx="7543800" cy="4321175"/>
          </a:xfrm>
        </p:spPr>
        <p:txBody>
          <a:bodyPr/>
          <a:lstStyle/>
          <a:p>
            <a:pPr>
              <a:lnSpc>
                <a:spcPct val="80000"/>
              </a:lnSpc>
            </a:pPr>
            <a:r>
              <a:rPr lang="es-GT" sz="2000" dirty="0"/>
              <a:t>Esta, está a cargo de la Junta Monetaria, contando con el dictamen previo de la Superintendencia de Bancos.  </a:t>
            </a:r>
          </a:p>
          <a:p>
            <a:pPr>
              <a:lnSpc>
                <a:spcPct val="80000"/>
              </a:lnSpc>
              <a:buFont typeface="Wingdings" pitchFamily="2" charset="2"/>
              <a:buNone/>
            </a:pPr>
            <a:endParaRPr lang="es-GT" sz="2000" dirty="0"/>
          </a:p>
          <a:p>
            <a:pPr>
              <a:lnSpc>
                <a:spcPct val="80000"/>
              </a:lnSpc>
            </a:pPr>
            <a:r>
              <a:rPr lang="es-GT" sz="2000" dirty="0"/>
              <a:t>Solicitud presentada a la Superintendencia de Administración Tributaria, indicando la constitución de la empresa controladora. </a:t>
            </a:r>
          </a:p>
          <a:p>
            <a:pPr>
              <a:lnSpc>
                <a:spcPct val="80000"/>
              </a:lnSpc>
            </a:pPr>
            <a:endParaRPr lang="es-GT" sz="2000" dirty="0"/>
          </a:p>
          <a:p>
            <a:pPr>
              <a:lnSpc>
                <a:spcPct val="80000"/>
              </a:lnSpc>
            </a:pPr>
            <a:r>
              <a:rPr lang="es-GT" sz="2000" dirty="0"/>
              <a:t>Publicación a costa de los interesados, de la solicitud de constitución en el diario oficial y en otro de mayor circulación en el país; en ella también se hará mención de los nombres de los organizadores y futuros accionistas, con el objeto de que cualquier persona que se considere afectado en sus derechos los pueda hacer valer ante la autoridad competente. </a:t>
            </a:r>
          </a:p>
          <a:p>
            <a:pPr>
              <a:lnSpc>
                <a:spcPct val="80000"/>
              </a:lnSpc>
              <a:buFont typeface="Wingdings" pitchFamily="2" charset="2"/>
              <a:buNone/>
            </a:pPr>
            <a:endParaRPr lang="es-GT" sz="20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pPr algn="ctr"/>
            <a:r>
              <a:rPr lang="es-MX" dirty="0" smtClean="0"/>
              <a:t>Procedimiento</a:t>
            </a:r>
            <a:endParaRPr lang="es-MX" dirty="0"/>
          </a:p>
        </p:txBody>
      </p:sp>
      <p:sp>
        <p:nvSpPr>
          <p:cNvPr id="41987" name="Rectangle 3"/>
          <p:cNvSpPr>
            <a:spLocks noGrp="1" noChangeArrowheads="1"/>
          </p:cNvSpPr>
          <p:nvPr>
            <p:ph idx="1"/>
          </p:nvPr>
        </p:nvSpPr>
        <p:spPr>
          <a:xfrm>
            <a:off x="1435608" y="2285992"/>
            <a:ext cx="7498080" cy="3962408"/>
          </a:xfrm>
        </p:spPr>
        <p:txBody>
          <a:bodyPr/>
          <a:lstStyle/>
          <a:p>
            <a:pPr>
              <a:lnSpc>
                <a:spcPct val="90000"/>
              </a:lnSpc>
            </a:pPr>
            <a:r>
              <a:rPr lang="es-GT" sz="2200" dirty="0"/>
              <a:t>Dictamen de la Superintendencia de Bancos.</a:t>
            </a:r>
          </a:p>
          <a:p>
            <a:pPr>
              <a:lnSpc>
                <a:spcPct val="90000"/>
              </a:lnSpc>
            </a:pPr>
            <a:endParaRPr lang="es-GT" sz="2200" dirty="0"/>
          </a:p>
          <a:p>
            <a:pPr>
              <a:lnSpc>
                <a:spcPct val="90000"/>
              </a:lnSpc>
            </a:pPr>
            <a:r>
              <a:rPr lang="es-GT" sz="2200" dirty="0"/>
              <a:t>Resolución de autorización de la Junta Monetaria.</a:t>
            </a:r>
          </a:p>
          <a:p>
            <a:pPr>
              <a:lnSpc>
                <a:spcPct val="90000"/>
              </a:lnSpc>
              <a:buFont typeface="Wingdings" pitchFamily="2" charset="2"/>
              <a:buNone/>
            </a:pPr>
            <a:endParaRPr lang="es-GT" sz="2200" dirty="0"/>
          </a:p>
          <a:p>
            <a:pPr>
              <a:lnSpc>
                <a:spcPct val="90000"/>
              </a:lnSpc>
            </a:pPr>
            <a:r>
              <a:rPr lang="es-GT" sz="2200" dirty="0"/>
              <a:t>Registro del testimonio de la escritura constitutiva y de la certificación de la resolución de la Junta Monetaria en el Registro Mercantil.</a:t>
            </a:r>
            <a:endParaRPr lang="es-ES" sz="2200"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72</TotalTime>
  <Words>1492</Words>
  <Application>Microsoft Office PowerPoint</Application>
  <PresentationFormat>Presentación en pantalla (4:3)</PresentationFormat>
  <Paragraphs>150</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Solsticio</vt:lpstr>
      <vt:lpstr>Grupos Financieros</vt:lpstr>
      <vt:lpstr>Concepto</vt:lpstr>
      <vt:lpstr>características operativas de los grupos financieros</vt:lpstr>
      <vt:lpstr>Ventajas</vt:lpstr>
      <vt:lpstr>Integración de Grupo Financiero</vt:lpstr>
      <vt:lpstr>Autorización y organización de los grupos financieros en Guatemala: </vt:lpstr>
      <vt:lpstr>Entidad Controladora</vt:lpstr>
      <vt:lpstr>Autorización: </vt:lpstr>
      <vt:lpstr>Procedimiento</vt:lpstr>
      <vt:lpstr>Presunción y declaratoria de existencia de grupos financieros  </vt:lpstr>
      <vt:lpstr>Empresas de apoyo al giro Financiero  </vt:lpstr>
      <vt:lpstr>Empresas especializadas en Servicios Financieros: </vt:lpstr>
      <vt:lpstr>Normas aplicables a las empresas especializadas en servicios financieros y de apoyo al giro financiero. </vt:lpstr>
      <vt:lpstr>Supervisión Consolidada </vt:lpstr>
      <vt:lpstr>Supervisión Bancaria</vt:lpstr>
      <vt:lpstr>Funciones de la Superintendencia de Bancos</vt:lpstr>
      <vt:lpstr>Otras Funciones de Superintendencia de Bancos</vt:lpstr>
      <vt:lpstr>Riesgos que pueden surgir dentro de un grupo financiero y que tratan de evitarse con la supervisión Consolidada </vt:lpstr>
      <vt:lpstr>Reglamentación</vt:lpstr>
      <vt:lpstr>Reglamentación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Grupos Financieros</dc:title>
  <dc:creator>Juan José Morales Ruiz</dc:creator>
  <cp:lastModifiedBy>Juan José Morales Ruiz</cp:lastModifiedBy>
  <cp:revision>9</cp:revision>
  <dcterms:created xsi:type="dcterms:W3CDTF">2008-11-21T02:18:10Z</dcterms:created>
  <dcterms:modified xsi:type="dcterms:W3CDTF">2008-11-21T15:53:20Z</dcterms:modified>
</cp:coreProperties>
</file>