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137.xml" ContentType="application/vnd.openxmlformats-officedocument.presentationml.slide+xml"/>
  <Override PartName="/ppt/slides/slide146.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0"/>
  </p:notesMasterIdLst>
  <p:sldIdLst>
    <p:sldId id="341" r:id="rId2"/>
    <p:sldId id="351" r:id="rId3"/>
    <p:sldId id="353" r:id="rId4"/>
    <p:sldId id="354" r:id="rId5"/>
    <p:sldId id="355" r:id="rId6"/>
    <p:sldId id="352" r:id="rId7"/>
    <p:sldId id="356" r:id="rId8"/>
    <p:sldId id="357" r:id="rId9"/>
    <p:sldId id="359" r:id="rId10"/>
    <p:sldId id="360" r:id="rId11"/>
    <p:sldId id="361" r:id="rId12"/>
    <p:sldId id="385" r:id="rId13"/>
    <p:sldId id="362" r:id="rId14"/>
    <p:sldId id="363" r:id="rId15"/>
    <p:sldId id="364" r:id="rId16"/>
    <p:sldId id="366" r:id="rId17"/>
    <p:sldId id="367" r:id="rId18"/>
    <p:sldId id="368" r:id="rId19"/>
    <p:sldId id="369" r:id="rId20"/>
    <p:sldId id="373" r:id="rId21"/>
    <p:sldId id="374" r:id="rId22"/>
    <p:sldId id="375" r:id="rId23"/>
    <p:sldId id="376" r:id="rId24"/>
    <p:sldId id="379" r:id="rId25"/>
    <p:sldId id="380" r:id="rId26"/>
    <p:sldId id="384" r:id="rId27"/>
    <p:sldId id="382" r:id="rId28"/>
    <p:sldId id="426" r:id="rId29"/>
    <p:sldId id="428" r:id="rId30"/>
    <p:sldId id="427" r:id="rId31"/>
    <p:sldId id="377" r:id="rId32"/>
    <p:sldId id="378" r:id="rId33"/>
    <p:sldId id="372" r:id="rId34"/>
    <p:sldId id="370" r:id="rId35"/>
    <p:sldId id="371" r:id="rId36"/>
    <p:sldId id="365" r:id="rId37"/>
    <p:sldId id="358" r:id="rId38"/>
    <p:sldId id="350" r:id="rId39"/>
    <p:sldId id="431" r:id="rId40"/>
    <p:sldId id="430" r:id="rId41"/>
    <p:sldId id="436" r:id="rId42"/>
    <p:sldId id="437" r:id="rId43"/>
    <p:sldId id="438" r:id="rId44"/>
    <p:sldId id="435" r:id="rId45"/>
    <p:sldId id="461" r:id="rId46"/>
    <p:sldId id="434" r:id="rId47"/>
    <p:sldId id="449" r:id="rId48"/>
    <p:sldId id="454" r:id="rId49"/>
    <p:sldId id="453" r:id="rId50"/>
    <p:sldId id="452" r:id="rId51"/>
    <p:sldId id="451" r:id="rId52"/>
    <p:sldId id="450" r:id="rId53"/>
    <p:sldId id="447" r:id="rId54"/>
    <p:sldId id="448" r:id="rId55"/>
    <p:sldId id="446" r:id="rId56"/>
    <p:sldId id="445" r:id="rId57"/>
    <p:sldId id="444" r:id="rId58"/>
    <p:sldId id="443" r:id="rId59"/>
    <p:sldId id="442" r:id="rId60"/>
    <p:sldId id="441" r:id="rId61"/>
    <p:sldId id="440" r:id="rId62"/>
    <p:sldId id="439" r:id="rId63"/>
    <p:sldId id="433" r:id="rId64"/>
    <p:sldId id="457" r:id="rId65"/>
    <p:sldId id="456" r:id="rId66"/>
    <p:sldId id="455" r:id="rId67"/>
    <p:sldId id="460" r:id="rId68"/>
    <p:sldId id="459" r:id="rId69"/>
    <p:sldId id="462" r:id="rId70"/>
    <p:sldId id="463" r:id="rId71"/>
    <p:sldId id="464" r:id="rId72"/>
    <p:sldId id="465" r:id="rId73"/>
    <p:sldId id="466" r:id="rId74"/>
    <p:sldId id="469" r:id="rId75"/>
    <p:sldId id="468" r:id="rId76"/>
    <p:sldId id="470" r:id="rId77"/>
    <p:sldId id="471" r:id="rId78"/>
    <p:sldId id="472" r:id="rId79"/>
    <p:sldId id="473" r:id="rId80"/>
    <p:sldId id="474" r:id="rId81"/>
    <p:sldId id="475" r:id="rId82"/>
    <p:sldId id="476" r:id="rId83"/>
    <p:sldId id="477" r:id="rId84"/>
    <p:sldId id="478" r:id="rId85"/>
    <p:sldId id="479" r:id="rId86"/>
    <p:sldId id="480" r:id="rId87"/>
    <p:sldId id="481" r:id="rId88"/>
    <p:sldId id="482" r:id="rId89"/>
    <p:sldId id="483" r:id="rId90"/>
    <p:sldId id="484" r:id="rId91"/>
    <p:sldId id="485" r:id="rId92"/>
    <p:sldId id="486" r:id="rId93"/>
    <p:sldId id="487" r:id="rId94"/>
    <p:sldId id="488" r:id="rId95"/>
    <p:sldId id="489" r:id="rId96"/>
    <p:sldId id="490" r:id="rId97"/>
    <p:sldId id="491" r:id="rId98"/>
    <p:sldId id="492" r:id="rId99"/>
    <p:sldId id="493" r:id="rId100"/>
    <p:sldId id="494" r:id="rId101"/>
    <p:sldId id="495" r:id="rId102"/>
    <p:sldId id="496" r:id="rId103"/>
    <p:sldId id="497" r:id="rId104"/>
    <p:sldId id="498" r:id="rId105"/>
    <p:sldId id="499" r:id="rId106"/>
    <p:sldId id="500" r:id="rId107"/>
    <p:sldId id="501" r:id="rId108"/>
    <p:sldId id="502" r:id="rId109"/>
    <p:sldId id="503" r:id="rId110"/>
    <p:sldId id="504" r:id="rId111"/>
    <p:sldId id="505" r:id="rId112"/>
    <p:sldId id="506" r:id="rId113"/>
    <p:sldId id="507" r:id="rId114"/>
    <p:sldId id="508" r:id="rId115"/>
    <p:sldId id="509" r:id="rId116"/>
    <p:sldId id="510" r:id="rId117"/>
    <p:sldId id="511" r:id="rId118"/>
    <p:sldId id="512" r:id="rId119"/>
    <p:sldId id="513" r:id="rId120"/>
    <p:sldId id="514" r:id="rId121"/>
    <p:sldId id="515" r:id="rId122"/>
    <p:sldId id="516" r:id="rId123"/>
    <p:sldId id="517" r:id="rId124"/>
    <p:sldId id="518" r:id="rId125"/>
    <p:sldId id="519" r:id="rId126"/>
    <p:sldId id="520" r:id="rId127"/>
    <p:sldId id="521" r:id="rId128"/>
    <p:sldId id="522" r:id="rId129"/>
    <p:sldId id="523" r:id="rId130"/>
    <p:sldId id="524" r:id="rId131"/>
    <p:sldId id="525" r:id="rId132"/>
    <p:sldId id="526" r:id="rId133"/>
    <p:sldId id="527" r:id="rId134"/>
    <p:sldId id="528" r:id="rId135"/>
    <p:sldId id="529" r:id="rId136"/>
    <p:sldId id="530" r:id="rId137"/>
    <p:sldId id="531" r:id="rId138"/>
    <p:sldId id="532" r:id="rId139"/>
    <p:sldId id="533" r:id="rId140"/>
    <p:sldId id="534" r:id="rId141"/>
    <p:sldId id="535" r:id="rId142"/>
    <p:sldId id="536" r:id="rId143"/>
    <p:sldId id="537" r:id="rId144"/>
    <p:sldId id="538" r:id="rId145"/>
    <p:sldId id="539" r:id="rId146"/>
    <p:sldId id="540" r:id="rId147"/>
    <p:sldId id="541" r:id="rId148"/>
    <p:sldId id="542" r:id="rId149"/>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charset="-128"/>
        <a:cs typeface="+mn-cs"/>
      </a:defRPr>
    </a:lvl5pPr>
    <a:lvl6pPr marL="2286000" algn="l" defTabSz="914400" rtl="0" eaLnBrk="1" latinLnBrk="0" hangingPunct="1">
      <a:defRPr kern="1200">
        <a:solidFill>
          <a:schemeClr val="tx1"/>
        </a:solidFill>
        <a:latin typeface="Arial" pitchFamily="34" charset="0"/>
        <a:ea typeface="ＭＳ Ｐゴシック" charset="-128"/>
        <a:cs typeface="+mn-cs"/>
      </a:defRPr>
    </a:lvl6pPr>
    <a:lvl7pPr marL="2743200" algn="l" defTabSz="914400" rtl="0" eaLnBrk="1" latinLnBrk="0" hangingPunct="1">
      <a:defRPr kern="1200">
        <a:solidFill>
          <a:schemeClr val="tx1"/>
        </a:solidFill>
        <a:latin typeface="Arial" pitchFamily="34" charset="0"/>
        <a:ea typeface="ＭＳ Ｐゴシック" charset="-128"/>
        <a:cs typeface="+mn-cs"/>
      </a:defRPr>
    </a:lvl7pPr>
    <a:lvl8pPr marL="3200400" algn="l" defTabSz="914400" rtl="0" eaLnBrk="1" latinLnBrk="0" hangingPunct="1">
      <a:defRPr kern="1200">
        <a:solidFill>
          <a:schemeClr val="tx1"/>
        </a:solidFill>
        <a:latin typeface="Arial" pitchFamily="34" charset="0"/>
        <a:ea typeface="ＭＳ Ｐゴシック" charset="-128"/>
        <a:cs typeface="+mn-cs"/>
      </a:defRPr>
    </a:lvl8pPr>
    <a:lvl9pPr marL="3657600" algn="l" defTabSz="914400" rtl="0" eaLnBrk="1" latinLnBrk="0" hangingPunct="1">
      <a:defRPr kern="1200">
        <a:solidFill>
          <a:schemeClr val="tx1"/>
        </a:solidFill>
        <a:latin typeface="Arial" pitchFamily="34"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DCA3"/>
    <a:srgbClr val="F58D00"/>
    <a:srgbClr val="01004F"/>
    <a:srgbClr val="010032"/>
    <a:srgbClr val="000031"/>
    <a:srgbClr val="01001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30" autoAdjust="0"/>
  </p:normalViewPr>
  <p:slideViewPr>
    <p:cSldViewPr snapToObjects="1">
      <p:cViewPr>
        <p:scale>
          <a:sx n="50" d="100"/>
          <a:sy n="50" d="100"/>
        </p:scale>
        <p:origin x="-1092" y="-48"/>
      </p:cViewPr>
      <p:guideLst>
        <p:guide orient="horz" pos="2160"/>
        <p:guide pos="2880"/>
      </p:guideLst>
    </p:cSldViewPr>
  </p:slideViewPr>
  <p:outlineViewPr>
    <p:cViewPr>
      <p:scale>
        <a:sx n="33" d="100"/>
        <a:sy n="33" d="100"/>
      </p:scale>
      <p:origin x="0" y="3355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9246D1-618B-43B8-AA7A-D5C0A9E01E46}" type="datetimeFigureOut">
              <a:rPr lang="es-ES_tradnl" smtClean="0"/>
              <a:pPr/>
              <a:t>03/06/2012</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FD83B2-3CD6-4E24-9911-8C6DFC89D975}" type="slidenum">
              <a:rPr lang="es-ES_tradnl" smtClean="0"/>
              <a:pPr/>
              <a:t>‹Nº›</a:t>
            </a:fld>
            <a:endParaRPr lang="es-ES_trad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7987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MX" smtClean="0"/>
          </a:p>
        </p:txBody>
      </p:sp>
      <p:sp>
        <p:nvSpPr>
          <p:cNvPr id="79876"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A854B4-2647-453F-B365-50A74E07224D}" type="slidenum">
              <a:rPr lang="es-MX" smtClean="0"/>
              <a:pPr/>
              <a:t>83</a:t>
            </a:fld>
            <a:endParaRPr lang="es-MX"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80899"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MX" smtClean="0"/>
          </a:p>
        </p:txBody>
      </p:sp>
      <p:sp>
        <p:nvSpPr>
          <p:cNvPr id="80900"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C2A133-4589-4975-9E30-FE3D3741A816}" type="slidenum">
              <a:rPr lang="es-MX" smtClean="0"/>
              <a:pPr/>
              <a:t>101</a:t>
            </a:fld>
            <a:endParaRPr lang="es-MX"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lvl1pPr>
              <a:defRPr/>
            </a:lvl1pPr>
          </a:lstStyle>
          <a:p>
            <a:pPr>
              <a:defRPr/>
            </a:pPr>
            <a:fld id="{2836DAD6-AD76-45BC-A104-2049C26D9020}" type="datetime1">
              <a:rPr lang="en-US"/>
              <a:pPr>
                <a:defRPr/>
              </a:pPr>
              <a:t>6/3/2012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_tradnl"/>
          </a:p>
        </p:txBody>
      </p:sp>
      <p:sp>
        <p:nvSpPr>
          <p:cNvPr id="6" name="Slide Number Placeholder 5"/>
          <p:cNvSpPr>
            <a:spLocks noGrp="1"/>
          </p:cNvSpPr>
          <p:nvPr>
            <p:ph type="sldNum" sz="quarter" idx="12"/>
          </p:nvPr>
        </p:nvSpPr>
        <p:spPr/>
        <p:txBody>
          <a:bodyPr/>
          <a:lstStyle>
            <a:lvl1pPr>
              <a:defRPr/>
            </a:lvl1pPr>
          </a:lstStyle>
          <a:p>
            <a:pPr>
              <a:defRPr/>
            </a:pPr>
            <a:fld id="{E05F591D-FEDC-463E-AB60-67467CF69636}"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fld id="{7B717CC2-C011-4847-A20E-EE6F42905D54}" type="datetime1">
              <a:rPr lang="en-US"/>
              <a:pPr>
                <a:defRPr/>
              </a:pPr>
              <a:t>6/3/2012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_tradnl"/>
          </a:p>
        </p:txBody>
      </p:sp>
      <p:sp>
        <p:nvSpPr>
          <p:cNvPr id="6" name="Slide Number Placeholder 5"/>
          <p:cNvSpPr>
            <a:spLocks noGrp="1"/>
          </p:cNvSpPr>
          <p:nvPr>
            <p:ph type="sldNum" sz="quarter" idx="12"/>
          </p:nvPr>
        </p:nvSpPr>
        <p:spPr/>
        <p:txBody>
          <a:bodyPr/>
          <a:lstStyle>
            <a:lvl1pPr>
              <a:defRPr/>
            </a:lvl1pPr>
          </a:lstStyle>
          <a:p>
            <a:pPr>
              <a:defRPr/>
            </a:pPr>
            <a:fld id="{3CAFB1D4-7063-40A2-8BCE-FEC440D7B9B4}"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fld id="{162CDDAE-7527-4664-BA87-A501CF391FF3}" type="datetime1">
              <a:rPr lang="en-US"/>
              <a:pPr>
                <a:defRPr/>
              </a:pPr>
              <a:t>6/3/2012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_tradnl"/>
          </a:p>
        </p:txBody>
      </p:sp>
      <p:sp>
        <p:nvSpPr>
          <p:cNvPr id="6" name="Slide Number Placeholder 5"/>
          <p:cNvSpPr>
            <a:spLocks noGrp="1"/>
          </p:cNvSpPr>
          <p:nvPr>
            <p:ph type="sldNum" sz="quarter" idx="12"/>
          </p:nvPr>
        </p:nvSpPr>
        <p:spPr/>
        <p:txBody>
          <a:bodyPr/>
          <a:lstStyle>
            <a:lvl1pPr>
              <a:defRPr/>
            </a:lvl1pPr>
          </a:lstStyle>
          <a:p>
            <a:pPr>
              <a:defRPr/>
            </a:pPr>
            <a:fld id="{CD19AB7E-D777-417E-96B5-79B2382201B8}"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lvl1pPr>
              <a:defRPr/>
            </a:lvl1pPr>
          </a:lstStyle>
          <a:p>
            <a:pPr>
              <a:defRPr/>
            </a:pPr>
            <a:fld id="{E2B40F9E-C4FF-4213-8055-6305A706DFBF}" type="datetime1">
              <a:rPr lang="en-US"/>
              <a:pPr>
                <a:defRPr/>
              </a:pPr>
              <a:t>6/3/2012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_tradnl"/>
          </a:p>
        </p:txBody>
      </p:sp>
      <p:sp>
        <p:nvSpPr>
          <p:cNvPr id="6" name="Slide Number Placeholder 5"/>
          <p:cNvSpPr>
            <a:spLocks noGrp="1"/>
          </p:cNvSpPr>
          <p:nvPr>
            <p:ph type="sldNum" sz="quarter" idx="12"/>
          </p:nvPr>
        </p:nvSpPr>
        <p:spPr/>
        <p:txBody>
          <a:bodyPr/>
          <a:lstStyle>
            <a:lvl1pPr>
              <a:defRPr/>
            </a:lvl1pPr>
          </a:lstStyle>
          <a:p>
            <a:pPr>
              <a:defRPr/>
            </a:pPr>
            <a:fld id="{C0EFED67-2CCD-4A90-95A2-16479B266CFA}"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1C9FA3A0-25A6-4476-AAD6-15E9F1D0DF1E}" type="datetime1">
              <a:rPr lang="en-US"/>
              <a:pPr>
                <a:defRPr/>
              </a:pPr>
              <a:t>6/3/2012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s-ES_tradnl"/>
          </a:p>
        </p:txBody>
      </p:sp>
      <p:sp>
        <p:nvSpPr>
          <p:cNvPr id="6" name="Slide Number Placeholder 5"/>
          <p:cNvSpPr>
            <a:spLocks noGrp="1"/>
          </p:cNvSpPr>
          <p:nvPr>
            <p:ph type="sldNum" sz="quarter" idx="12"/>
          </p:nvPr>
        </p:nvSpPr>
        <p:spPr/>
        <p:txBody>
          <a:bodyPr/>
          <a:lstStyle>
            <a:lvl1pPr>
              <a:defRPr/>
            </a:lvl1pPr>
          </a:lstStyle>
          <a:p>
            <a:pPr>
              <a:defRPr/>
            </a:pPr>
            <a:fld id="{3A75C5BA-6501-4BA8-B12F-97F73E076A52}"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3"/>
          <p:cNvSpPr>
            <a:spLocks noGrp="1"/>
          </p:cNvSpPr>
          <p:nvPr>
            <p:ph type="dt" sz="half" idx="10"/>
          </p:nvPr>
        </p:nvSpPr>
        <p:spPr/>
        <p:txBody>
          <a:bodyPr/>
          <a:lstStyle>
            <a:lvl1pPr>
              <a:defRPr/>
            </a:lvl1pPr>
          </a:lstStyle>
          <a:p>
            <a:pPr>
              <a:defRPr/>
            </a:pPr>
            <a:fld id="{82FC3B1D-82FB-4E36-9514-BFFD2774B90F}" type="datetime1">
              <a:rPr lang="en-US"/>
              <a:pPr>
                <a:defRPr/>
              </a:pPr>
              <a:t>6/3/2012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s-ES_tradnl"/>
          </a:p>
        </p:txBody>
      </p:sp>
      <p:sp>
        <p:nvSpPr>
          <p:cNvPr id="7" name="Slide Number Placeholder 5"/>
          <p:cNvSpPr>
            <a:spLocks noGrp="1"/>
          </p:cNvSpPr>
          <p:nvPr>
            <p:ph type="sldNum" sz="quarter" idx="12"/>
          </p:nvPr>
        </p:nvSpPr>
        <p:spPr/>
        <p:txBody>
          <a:bodyPr/>
          <a:lstStyle>
            <a:lvl1pPr>
              <a:defRPr/>
            </a:lvl1pPr>
          </a:lstStyle>
          <a:p>
            <a:pPr>
              <a:defRPr/>
            </a:pPr>
            <a:fld id="{268E1E94-3E8C-46F8-BD62-A980A6B760B1}"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3"/>
          <p:cNvSpPr>
            <a:spLocks noGrp="1"/>
          </p:cNvSpPr>
          <p:nvPr>
            <p:ph type="dt" sz="half" idx="10"/>
          </p:nvPr>
        </p:nvSpPr>
        <p:spPr/>
        <p:txBody>
          <a:bodyPr/>
          <a:lstStyle>
            <a:lvl1pPr>
              <a:defRPr/>
            </a:lvl1pPr>
          </a:lstStyle>
          <a:p>
            <a:pPr>
              <a:defRPr/>
            </a:pPr>
            <a:fld id="{244AD27E-36D4-429D-AFD0-C42348913BCE}" type="datetime1">
              <a:rPr lang="en-US"/>
              <a:pPr>
                <a:defRPr/>
              </a:pPr>
              <a:t>6/3/2012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s-ES_tradnl"/>
          </a:p>
        </p:txBody>
      </p:sp>
      <p:sp>
        <p:nvSpPr>
          <p:cNvPr id="9" name="Slide Number Placeholder 5"/>
          <p:cNvSpPr>
            <a:spLocks noGrp="1"/>
          </p:cNvSpPr>
          <p:nvPr>
            <p:ph type="sldNum" sz="quarter" idx="12"/>
          </p:nvPr>
        </p:nvSpPr>
        <p:spPr/>
        <p:txBody>
          <a:bodyPr/>
          <a:lstStyle>
            <a:lvl1pPr>
              <a:defRPr/>
            </a:lvl1pPr>
          </a:lstStyle>
          <a:p>
            <a:pPr>
              <a:defRPr/>
            </a:pPr>
            <a:fld id="{4015715C-1507-43A6-A243-12971357D1F8}"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3"/>
          <p:cNvSpPr>
            <a:spLocks noGrp="1"/>
          </p:cNvSpPr>
          <p:nvPr>
            <p:ph type="dt" sz="half" idx="10"/>
          </p:nvPr>
        </p:nvSpPr>
        <p:spPr/>
        <p:txBody>
          <a:bodyPr/>
          <a:lstStyle>
            <a:lvl1pPr>
              <a:defRPr/>
            </a:lvl1pPr>
          </a:lstStyle>
          <a:p>
            <a:pPr>
              <a:defRPr/>
            </a:pPr>
            <a:fld id="{3C1B5962-1E66-4622-A1A0-E9331BCDD3DF}" type="datetime1">
              <a:rPr lang="en-US"/>
              <a:pPr>
                <a:defRPr/>
              </a:pPr>
              <a:t>6/3/2012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s-ES_tradnl"/>
          </a:p>
        </p:txBody>
      </p:sp>
      <p:sp>
        <p:nvSpPr>
          <p:cNvPr id="5" name="Slide Number Placeholder 5"/>
          <p:cNvSpPr>
            <a:spLocks noGrp="1"/>
          </p:cNvSpPr>
          <p:nvPr>
            <p:ph type="sldNum" sz="quarter" idx="12"/>
          </p:nvPr>
        </p:nvSpPr>
        <p:spPr/>
        <p:txBody>
          <a:bodyPr/>
          <a:lstStyle>
            <a:lvl1pPr>
              <a:defRPr/>
            </a:lvl1pPr>
          </a:lstStyle>
          <a:p>
            <a:pPr>
              <a:defRPr/>
            </a:pPr>
            <a:fld id="{00CBA5BF-A965-4463-99E8-CD5D2D8F400F}"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0AF345D-C3A8-42CD-AA82-B6C99DE01B8C}" type="datetime1">
              <a:rPr lang="en-US"/>
              <a:pPr>
                <a:defRPr/>
              </a:pPr>
              <a:t>6/3/2012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s-ES_tradnl"/>
          </a:p>
        </p:txBody>
      </p:sp>
      <p:sp>
        <p:nvSpPr>
          <p:cNvPr id="4" name="Slide Number Placeholder 5"/>
          <p:cNvSpPr>
            <a:spLocks noGrp="1"/>
          </p:cNvSpPr>
          <p:nvPr>
            <p:ph type="sldNum" sz="quarter" idx="12"/>
          </p:nvPr>
        </p:nvSpPr>
        <p:spPr/>
        <p:txBody>
          <a:bodyPr/>
          <a:lstStyle>
            <a:lvl1pPr>
              <a:defRPr/>
            </a:lvl1pPr>
          </a:lstStyle>
          <a:p>
            <a:pPr>
              <a:defRPr/>
            </a:pPr>
            <a:fld id="{F352C30D-50CF-46AA-9A40-07384986BD12}"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0477F986-51F8-432F-8A6A-438856BAC05B}" type="datetime1">
              <a:rPr lang="en-US"/>
              <a:pPr>
                <a:defRPr/>
              </a:pPr>
              <a:t>6/3/2012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s-ES_tradnl"/>
          </a:p>
        </p:txBody>
      </p:sp>
      <p:sp>
        <p:nvSpPr>
          <p:cNvPr id="7" name="Slide Number Placeholder 5"/>
          <p:cNvSpPr>
            <a:spLocks noGrp="1"/>
          </p:cNvSpPr>
          <p:nvPr>
            <p:ph type="sldNum" sz="quarter" idx="12"/>
          </p:nvPr>
        </p:nvSpPr>
        <p:spPr/>
        <p:txBody>
          <a:bodyPr/>
          <a:lstStyle>
            <a:lvl1pPr>
              <a:defRPr/>
            </a:lvl1pPr>
          </a:lstStyle>
          <a:p>
            <a:pPr>
              <a:defRPr/>
            </a:pPr>
            <a:fld id="{BA57CB72-3AB0-4A4E-AFAF-8EE278E3C77F}"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8B81C31B-2B30-4E8F-A80A-4D940697DE3B}" type="datetime1">
              <a:rPr lang="en-US"/>
              <a:pPr>
                <a:defRPr/>
              </a:pPr>
              <a:t>6/3/2012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s-ES_tradnl"/>
          </a:p>
        </p:txBody>
      </p:sp>
      <p:sp>
        <p:nvSpPr>
          <p:cNvPr id="7" name="Slide Number Placeholder 5"/>
          <p:cNvSpPr>
            <a:spLocks noGrp="1"/>
          </p:cNvSpPr>
          <p:nvPr>
            <p:ph type="sldNum" sz="quarter" idx="12"/>
          </p:nvPr>
        </p:nvSpPr>
        <p:spPr/>
        <p:txBody>
          <a:bodyPr/>
          <a:lstStyle>
            <a:lvl1pPr>
              <a:defRPr/>
            </a:lvl1pPr>
          </a:lstStyle>
          <a:p>
            <a:pPr>
              <a:defRPr/>
            </a:pPr>
            <a:fld id="{F3E70AC1-AAAF-4B06-A7EF-0BEA2F5957EB}"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fld id="{121E0846-DA19-48BC-91E2-60AA8B735558}" type="datetime1">
              <a:rPr lang="en-US"/>
              <a:pPr>
                <a:defRPr/>
              </a:pPr>
              <a:t>6/3/2012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ea typeface="ＭＳ Ｐゴシック" charset="-128"/>
                <a:cs typeface="ＭＳ Ｐゴシック" charset="-128"/>
              </a:defRPr>
            </a:lvl1pPr>
          </a:lstStyle>
          <a:p>
            <a:pPr>
              <a:defRPr/>
            </a:pPr>
            <a:endParaRPr lang="es-ES_trad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a:defRPr/>
            </a:pPr>
            <a:fld id="{9ACAEC72-4FC1-4B44-A810-3896E0A8B8C0}"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jjmoralex.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2.xml"/><Relationship Id="rId4" Type="http://schemas.openxmlformats.org/officeDocument/2006/relationships/slide" Target="slide18.xml"/></Relationships>
</file>

<file path=ppt/slides/_rels/slide7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9.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7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16.xml"/><Relationship Id="rId1" Type="http://schemas.openxmlformats.org/officeDocument/2006/relationships/slideLayout" Target="../slideLayouts/slideLayout2.xml"/><Relationship Id="rId4" Type="http://schemas.openxmlformats.org/officeDocument/2006/relationships/slide" Target="slide10.xml"/></Relationships>
</file>

<file path=ppt/slides/_rels/slide7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3" Type="http://schemas.openxmlformats.org/officeDocument/2006/relationships/slide" Target="slide37.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slide" Target="slide3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148" name="3 Título"/>
          <p:cNvSpPr>
            <a:spLocks noGrp="1"/>
          </p:cNvSpPr>
          <p:nvPr>
            <p:ph type="title"/>
          </p:nvPr>
        </p:nvSpPr>
        <p:spPr>
          <a:xfrm>
            <a:off x="457200" y="1143000"/>
            <a:ext cx="8229600" cy="857250"/>
          </a:xfrm>
        </p:spPr>
        <p:txBody>
          <a:bodyPr/>
          <a:lstStyle/>
          <a:p>
            <a:pPr eaLnBrk="1" hangingPunct="1">
              <a:defRPr/>
            </a:pPr>
            <a:r>
              <a:rPr lang="es-ES_tradnl" b="1" dirty="0" smtClean="0">
                <a:solidFill>
                  <a:schemeClr val="accent6">
                    <a:lumMod val="75000"/>
                  </a:schemeClr>
                </a:solidFill>
                <a:latin typeface="Gill Sans MT" pitchFamily="34" charset="0"/>
              </a:rPr>
              <a:t>ADMINISTRACIÓN FIDUCIARIA</a:t>
            </a:r>
            <a:endParaRPr lang="es-ES" dirty="0" smtClean="0">
              <a:solidFill>
                <a:schemeClr val="accent6">
                  <a:lumMod val="75000"/>
                </a:schemeClr>
              </a:solidFill>
              <a:latin typeface="Gill Sans MT" pitchFamily="34" charset="0"/>
            </a:endParaRPr>
          </a:p>
        </p:txBody>
      </p:sp>
      <p:sp>
        <p:nvSpPr>
          <p:cNvPr id="5" name="4 Marcador de contenido"/>
          <p:cNvSpPr>
            <a:spLocks noGrp="1"/>
          </p:cNvSpPr>
          <p:nvPr>
            <p:ph idx="1"/>
          </p:nvPr>
        </p:nvSpPr>
        <p:spPr/>
        <p:txBody>
          <a:bodyPr/>
          <a:lstStyle/>
          <a:p>
            <a:pPr marL="26988" algn="ctr" eaLnBrk="1" hangingPunct="1">
              <a:defRPr/>
            </a:pPr>
            <a:endParaRPr lang="es-ES_tradnl" sz="4400" b="1" dirty="0" smtClean="0">
              <a:solidFill>
                <a:srgbClr val="320E04"/>
              </a:solidFill>
            </a:endParaRPr>
          </a:p>
          <a:p>
            <a:pPr marL="26988" algn="ctr" eaLnBrk="1" hangingPunct="1">
              <a:buFont typeface="Arial" pitchFamily="34" charset="0"/>
              <a:buNone/>
              <a:defRPr/>
            </a:pPr>
            <a:endParaRPr lang="es-ES_tradnl" sz="4400" b="1" dirty="0" smtClean="0">
              <a:solidFill>
                <a:srgbClr val="320E04"/>
              </a:solidFill>
            </a:endParaRPr>
          </a:p>
          <a:p>
            <a:pPr marL="26988" algn="ctr" eaLnBrk="1" hangingPunct="1">
              <a:buFont typeface="Arial" pitchFamily="34" charset="0"/>
              <a:buNone/>
              <a:defRPr/>
            </a:pPr>
            <a:endParaRPr lang="es-ES_tradnl" sz="2800" dirty="0" smtClean="0">
              <a:solidFill>
                <a:srgbClr val="002060"/>
              </a:solidFill>
            </a:endParaRPr>
          </a:p>
          <a:p>
            <a:pPr marL="26988" algn="ctr" eaLnBrk="1" hangingPunct="1">
              <a:buFont typeface="Arial" pitchFamily="34" charset="0"/>
              <a:buNone/>
              <a:defRPr/>
            </a:pPr>
            <a:endParaRPr lang="es-ES_tradnl" sz="2800" dirty="0" smtClean="0">
              <a:solidFill>
                <a:srgbClr val="002060"/>
              </a:solidFill>
            </a:endParaRPr>
          </a:p>
          <a:p>
            <a:pPr marL="26988" algn="ctr" eaLnBrk="1" hangingPunct="1">
              <a:buFont typeface="Arial" pitchFamily="34" charset="0"/>
              <a:buNone/>
              <a:defRPr/>
            </a:pPr>
            <a:endParaRPr lang="es-ES_tradnl" sz="2800" dirty="0" smtClean="0">
              <a:solidFill>
                <a:srgbClr val="002060"/>
              </a:solidFill>
            </a:endParaRPr>
          </a:p>
          <a:p>
            <a:pPr marL="26988" algn="ctr" eaLnBrk="1" hangingPunct="1">
              <a:buFont typeface="Arial" pitchFamily="34" charset="0"/>
              <a:buNone/>
              <a:defRPr/>
            </a:pPr>
            <a:endParaRPr lang="es-ES_tradnl" sz="2800" dirty="0" smtClean="0">
              <a:solidFill>
                <a:srgbClr val="002060"/>
              </a:solidFill>
            </a:endParaRPr>
          </a:p>
          <a:p>
            <a:pPr marL="26988" algn="ctr" eaLnBrk="1" hangingPunct="1">
              <a:buFont typeface="Arial" pitchFamily="34" charset="0"/>
              <a:buNone/>
              <a:defRPr/>
            </a:pPr>
            <a:endParaRPr lang="es-ES_tradnl" sz="2800" dirty="0" smtClean="0">
              <a:solidFill>
                <a:srgbClr val="002060"/>
              </a:solidFill>
            </a:endParaRPr>
          </a:p>
          <a:p>
            <a:pPr marL="26988" algn="ctr" eaLnBrk="1" hangingPunct="1">
              <a:buFont typeface="Arial" pitchFamily="34" charset="0"/>
              <a:buNone/>
              <a:defRPr/>
            </a:pPr>
            <a:r>
              <a:rPr lang="es-ES_tradnl" sz="2800" dirty="0" smtClean="0">
                <a:solidFill>
                  <a:srgbClr val="002060"/>
                </a:solidFill>
                <a:hlinkClick r:id="rId2"/>
              </a:rPr>
              <a:t>www.jjmoralex.com</a:t>
            </a:r>
            <a:r>
              <a:rPr lang="es-ES_tradnl" sz="2800" dirty="0" smtClean="0">
                <a:solidFill>
                  <a:srgbClr val="002060"/>
                </a:solidFill>
              </a:rPr>
              <a:t> </a:t>
            </a:r>
            <a:endParaRPr lang="es-MX" sz="2800" dirty="0" smtClean="0">
              <a:solidFill>
                <a:srgbClr val="002060"/>
              </a:solidFill>
            </a:endParaRPr>
          </a:p>
          <a:p>
            <a:pPr eaLnBrk="1" hangingPunct="1">
              <a:defRPr/>
            </a:pPr>
            <a:endParaRPr lang="es-ES" dirty="0"/>
          </a:p>
        </p:txBody>
      </p:sp>
      <p:pic>
        <p:nvPicPr>
          <p:cNvPr id="6150" name="8 Imagen" descr="thumbnail[3].jpg"/>
          <p:cNvPicPr>
            <a:picLocks noChangeAspect="1"/>
          </p:cNvPicPr>
          <p:nvPr/>
        </p:nvPicPr>
        <p:blipFill>
          <a:blip r:embed="rId3"/>
          <a:srcRect/>
          <a:stretch>
            <a:fillRect/>
          </a:stretch>
        </p:blipFill>
        <p:spPr bwMode="auto">
          <a:xfrm>
            <a:off x="900113" y="2632869"/>
            <a:ext cx="3600450" cy="2700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50913"/>
          </a:xfrm>
        </p:spPr>
        <p:txBody>
          <a:bodyPr/>
          <a:lstStyle/>
          <a:p>
            <a:pPr eaLnBrk="1" hangingPunct="1">
              <a:defRPr/>
            </a:pPr>
            <a:r>
              <a:rPr lang="es-MX" b="1" dirty="0" smtClean="0">
                <a:solidFill>
                  <a:schemeClr val="accent6">
                    <a:lumMod val="75000"/>
                  </a:schemeClr>
                </a:solidFill>
              </a:rPr>
              <a:t>Trust</a:t>
            </a:r>
            <a:endParaRPr lang="es-ES" dirty="0">
              <a:solidFill>
                <a:schemeClr val="accent6">
                  <a:lumMod val="75000"/>
                </a:schemeClr>
              </a:solidFill>
            </a:endParaRPr>
          </a:p>
        </p:txBody>
      </p:sp>
      <p:sp>
        <p:nvSpPr>
          <p:cNvPr id="21509" name="4 Marcador de contenido"/>
          <p:cNvSpPr>
            <a:spLocks noGrp="1"/>
          </p:cNvSpPr>
          <p:nvPr>
            <p:ph idx="1"/>
          </p:nvPr>
        </p:nvSpPr>
        <p:spPr>
          <a:xfrm>
            <a:off x="457200" y="2071688"/>
            <a:ext cx="8229600" cy="4054475"/>
          </a:xfrm>
        </p:spPr>
        <p:txBody>
          <a:bodyPr/>
          <a:lstStyle/>
          <a:p>
            <a:pPr eaLnBrk="1" hangingPunct="1"/>
            <a:r>
              <a:rPr lang="es-ES" smtClean="0">
                <a:solidFill>
                  <a:srgbClr val="002060"/>
                </a:solidFill>
                <a:latin typeface="Gill Sans MT" pitchFamily="34" charset="0"/>
              </a:rPr>
              <a:t>En el trust anglosajón, se  desdobla el derecho de propiedad en dos: </a:t>
            </a:r>
          </a:p>
          <a:p>
            <a:pPr eaLnBrk="1" hangingPunct="1"/>
            <a:r>
              <a:rPr lang="es-ES" smtClean="0">
                <a:solidFill>
                  <a:srgbClr val="002060"/>
                </a:solidFill>
                <a:latin typeface="Gill Sans MT" pitchFamily="34" charset="0"/>
              </a:rPr>
              <a:t>El "legal title" (título legal) es el que detenta el fiduciario (Common Law);  y</a:t>
            </a:r>
          </a:p>
          <a:p>
            <a:pPr eaLnBrk="1" hangingPunct="1"/>
            <a:r>
              <a:rPr lang="es-ES" smtClean="0">
                <a:solidFill>
                  <a:srgbClr val="002060"/>
                </a:solidFill>
                <a:latin typeface="Gill Sans MT" pitchFamily="34" charset="0"/>
              </a:rPr>
              <a:t>El "equitable title" (título equitativo) el que detenta el fideicomisario (Equity Law). </a:t>
            </a:r>
          </a:p>
          <a:p>
            <a:pPr eaLnBrk="1" hangingPunct="1"/>
            <a:endParaRPr lang="es-ES" smtClean="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7653" name="4 Marcador de contenido"/>
          <p:cNvSpPr>
            <a:spLocks noGrp="1"/>
          </p:cNvSpPr>
          <p:nvPr>
            <p:ph idx="1"/>
          </p:nvPr>
        </p:nvSpPr>
        <p:spPr/>
        <p:txBody>
          <a:bodyPr/>
          <a:lstStyle/>
          <a:p>
            <a:r>
              <a:rPr lang="es-ES_tradnl" dirty="0" smtClean="0"/>
              <a:t>INTERNOS</a:t>
            </a:r>
          </a:p>
          <a:p>
            <a:pPr lvl="1"/>
            <a:r>
              <a:rPr lang="es-ES_tradnl" dirty="0" err="1" smtClean="0"/>
              <a:t>Sobrecolaterización</a:t>
            </a:r>
            <a:r>
              <a:rPr lang="es-ES_tradnl" dirty="0" smtClean="0"/>
              <a:t> </a:t>
            </a:r>
          </a:p>
          <a:p>
            <a:pPr lvl="1"/>
            <a:r>
              <a:rPr lang="es-ES_tradnl" dirty="0" smtClean="0"/>
              <a:t>Sustitución de activos en mora por sanos</a:t>
            </a:r>
          </a:p>
          <a:p>
            <a:r>
              <a:rPr lang="es-ES_tradnl" dirty="0" smtClean="0"/>
              <a:t>EXTERNOS</a:t>
            </a:r>
          </a:p>
          <a:p>
            <a:pPr lvl="1"/>
            <a:r>
              <a:rPr lang="es-ES_tradnl" dirty="0" smtClean="0"/>
              <a:t>Seguros </a:t>
            </a:r>
          </a:p>
          <a:p>
            <a:pPr lvl="1"/>
            <a:r>
              <a:rPr lang="es-ES_tradnl" dirty="0" smtClean="0"/>
              <a:t>Avales</a:t>
            </a:r>
          </a:p>
          <a:p>
            <a:pPr lvl="1"/>
            <a:endParaRPr lang="es-ES_tradnl" dirty="0" smtClean="0"/>
          </a:p>
          <a:p>
            <a:pPr lvl="1"/>
            <a:endParaRPr lang="es-MX" dirty="0" smtClean="0"/>
          </a:p>
        </p:txBody>
      </p:sp>
      <p:sp>
        <p:nvSpPr>
          <p:cNvPr id="27652" name="3 Título"/>
          <p:cNvSpPr>
            <a:spLocks noGrp="1"/>
          </p:cNvSpPr>
          <p:nvPr>
            <p:ph type="title"/>
          </p:nvPr>
        </p:nvSpPr>
        <p:spPr>
          <a:xfrm>
            <a:off x="457200" y="457200"/>
            <a:ext cx="8229600" cy="1143000"/>
          </a:xfrm>
        </p:spPr>
        <p:txBody>
          <a:bodyPr/>
          <a:lstStyle/>
          <a:p>
            <a:r>
              <a:rPr lang="es-ES_tradnl" b="1" dirty="0" smtClean="0"/>
              <a:t>Mecanismos de Cobertura</a:t>
            </a:r>
            <a:endParaRPr lang="es-MX" b="1" dirty="0" smtClean="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8677" name="5 Marcador de contenido"/>
          <p:cNvSpPr>
            <a:spLocks noGrp="1"/>
          </p:cNvSpPr>
          <p:nvPr>
            <p:ph idx="1"/>
          </p:nvPr>
        </p:nvSpPr>
        <p:spPr>
          <a:xfrm>
            <a:off x="457200" y="1417638"/>
            <a:ext cx="8229600" cy="4645025"/>
          </a:xfrm>
        </p:spPr>
        <p:txBody>
          <a:bodyPr/>
          <a:lstStyle/>
          <a:p>
            <a:endParaRPr lang="es-GT" b="1" dirty="0" smtClean="0"/>
          </a:p>
          <a:p>
            <a:r>
              <a:rPr lang="es-GT" b="1" dirty="0" smtClean="0"/>
              <a:t>Pass </a:t>
            </a:r>
            <a:r>
              <a:rPr lang="es-GT" b="1" dirty="0" err="1" smtClean="0"/>
              <a:t>through</a:t>
            </a:r>
            <a:r>
              <a:rPr lang="es-GT" b="1" dirty="0" smtClean="0"/>
              <a:t>.</a:t>
            </a:r>
          </a:p>
          <a:p>
            <a:pPr>
              <a:buFont typeface="Arial" pitchFamily="34" charset="0"/>
              <a:buNone/>
            </a:pPr>
            <a:endParaRPr lang="es-GT" b="1" dirty="0" smtClean="0"/>
          </a:p>
          <a:p>
            <a:r>
              <a:rPr lang="es-GT" b="1" dirty="0" err="1" smtClean="0"/>
              <a:t>Asset</a:t>
            </a:r>
            <a:r>
              <a:rPr lang="es-GT" b="1" dirty="0" smtClean="0"/>
              <a:t> </a:t>
            </a:r>
            <a:r>
              <a:rPr lang="es-GT" b="1" dirty="0" err="1" smtClean="0"/>
              <a:t>Backed</a:t>
            </a:r>
            <a:r>
              <a:rPr lang="es-GT" b="1" dirty="0" smtClean="0"/>
              <a:t> Bond.</a:t>
            </a:r>
          </a:p>
          <a:p>
            <a:endParaRPr lang="es-GT" b="1" dirty="0" smtClean="0"/>
          </a:p>
          <a:p>
            <a:pPr>
              <a:buFont typeface="Arial" pitchFamily="34" charset="0"/>
              <a:buNone/>
            </a:pPr>
            <a:endParaRPr lang="es-GT" b="1" dirty="0" smtClean="0"/>
          </a:p>
          <a:p>
            <a:r>
              <a:rPr lang="es-GT" b="1" dirty="0" err="1" smtClean="0"/>
              <a:t>Pay</a:t>
            </a:r>
            <a:r>
              <a:rPr lang="es-GT" b="1" dirty="0" smtClean="0"/>
              <a:t> </a:t>
            </a:r>
            <a:r>
              <a:rPr lang="es-GT" b="1" dirty="0" err="1" smtClean="0"/>
              <a:t>through</a:t>
            </a:r>
            <a:r>
              <a:rPr lang="es-GT" b="1" dirty="0" smtClean="0"/>
              <a:t> </a:t>
            </a:r>
            <a:r>
              <a:rPr lang="es-GT" b="1" dirty="0" err="1" smtClean="0"/>
              <a:t>bonds</a:t>
            </a:r>
            <a:r>
              <a:rPr lang="en-US" dirty="0" smtClean="0"/>
              <a:t> </a:t>
            </a:r>
          </a:p>
          <a:p>
            <a:pPr>
              <a:buFont typeface="Arial" pitchFamily="34" charset="0"/>
              <a:buNone/>
            </a:pPr>
            <a:endParaRPr lang="es-MX" dirty="0" smtClean="0"/>
          </a:p>
        </p:txBody>
      </p:sp>
      <p:sp>
        <p:nvSpPr>
          <p:cNvPr id="28676" name="4 Título"/>
          <p:cNvSpPr>
            <a:spLocks noGrp="1"/>
          </p:cNvSpPr>
          <p:nvPr>
            <p:ph type="title"/>
          </p:nvPr>
        </p:nvSpPr>
        <p:spPr>
          <a:xfrm>
            <a:off x="330200" y="692150"/>
            <a:ext cx="4610100" cy="1143000"/>
          </a:xfrm>
        </p:spPr>
        <p:txBody>
          <a:bodyPr/>
          <a:lstStyle/>
          <a:p>
            <a:r>
              <a:rPr lang="es-ES_tradnl" b="1" smtClean="0"/>
              <a:t>Modalidades:</a:t>
            </a:r>
            <a:endParaRPr lang="es-MX" b="1" smtClean="0"/>
          </a:p>
        </p:txBody>
      </p:sp>
      <p:cxnSp>
        <p:nvCxnSpPr>
          <p:cNvPr id="8" name="7 Conector recto"/>
          <p:cNvCxnSpPr/>
          <p:nvPr/>
        </p:nvCxnSpPr>
        <p:spPr>
          <a:xfrm>
            <a:off x="4716463" y="1196975"/>
            <a:ext cx="331152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rot="5400000">
            <a:off x="5724525" y="1844675"/>
            <a:ext cx="12954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 name="10 Conector recto"/>
          <p:cNvCxnSpPr/>
          <p:nvPr/>
        </p:nvCxnSpPr>
        <p:spPr>
          <a:xfrm>
            <a:off x="4716463" y="2781300"/>
            <a:ext cx="3311525"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5400000">
            <a:off x="5723731" y="3501232"/>
            <a:ext cx="129698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a:off x="4940300" y="4508500"/>
            <a:ext cx="331311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13 Conector recto"/>
          <p:cNvCxnSpPr/>
          <p:nvPr/>
        </p:nvCxnSpPr>
        <p:spPr>
          <a:xfrm rot="5400000">
            <a:off x="5876131" y="5156994"/>
            <a:ext cx="1296988" cy="0"/>
          </a:xfrm>
          <a:prstGeom prst="line">
            <a:avLst/>
          </a:prstGeom>
        </p:spPr>
        <p:style>
          <a:lnRef idx="2">
            <a:schemeClr val="accent1"/>
          </a:lnRef>
          <a:fillRef idx="0">
            <a:schemeClr val="accent1"/>
          </a:fillRef>
          <a:effectRef idx="1">
            <a:schemeClr val="accent1"/>
          </a:effectRef>
          <a:fontRef idx="minor">
            <a:schemeClr val="tx1"/>
          </a:fontRef>
        </p:style>
      </p:cxnSp>
      <p:sp>
        <p:nvSpPr>
          <p:cNvPr id="28684" name="14 CuadroTexto"/>
          <p:cNvSpPr txBox="1">
            <a:spLocks noChangeArrowheads="1"/>
          </p:cNvSpPr>
          <p:nvPr/>
        </p:nvSpPr>
        <p:spPr bwMode="auto">
          <a:xfrm>
            <a:off x="4940300" y="1417638"/>
            <a:ext cx="1216025" cy="369887"/>
          </a:xfrm>
          <a:prstGeom prst="rect">
            <a:avLst/>
          </a:prstGeom>
          <a:noFill/>
          <a:ln w="9525">
            <a:noFill/>
            <a:miter lim="800000"/>
            <a:headEnd/>
            <a:tailEnd/>
          </a:ln>
        </p:spPr>
        <p:txBody>
          <a:bodyPr>
            <a:spAutoFit/>
          </a:bodyPr>
          <a:lstStyle/>
          <a:p>
            <a:pPr algn="ctr"/>
            <a:r>
              <a:rPr lang="es-ES_tradnl"/>
              <a:t>Activo  </a:t>
            </a:r>
            <a:endParaRPr lang="es-MX"/>
          </a:p>
        </p:txBody>
      </p:sp>
      <p:cxnSp>
        <p:nvCxnSpPr>
          <p:cNvPr id="17" name="16 Conector recto de flecha"/>
          <p:cNvCxnSpPr/>
          <p:nvPr/>
        </p:nvCxnSpPr>
        <p:spPr>
          <a:xfrm rot="5400000">
            <a:off x="5971382" y="1602581"/>
            <a:ext cx="368300" cy="1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8686" name="17 CuadroTexto"/>
          <p:cNvSpPr txBox="1">
            <a:spLocks noChangeArrowheads="1"/>
          </p:cNvSpPr>
          <p:nvPr/>
        </p:nvSpPr>
        <p:spPr bwMode="auto">
          <a:xfrm>
            <a:off x="5219700" y="2060575"/>
            <a:ext cx="723900" cy="369888"/>
          </a:xfrm>
          <a:prstGeom prst="rect">
            <a:avLst/>
          </a:prstGeom>
          <a:noFill/>
          <a:ln w="9525">
            <a:noFill/>
            <a:miter lim="800000"/>
            <a:headEnd/>
            <a:tailEnd/>
          </a:ln>
        </p:spPr>
        <p:txBody>
          <a:bodyPr wrap="none">
            <a:spAutoFit/>
          </a:bodyPr>
          <a:lstStyle/>
          <a:p>
            <a:r>
              <a:rPr lang="es-ES_tradnl"/>
              <a:t>Cash</a:t>
            </a:r>
            <a:endParaRPr lang="es-MX"/>
          </a:p>
        </p:txBody>
      </p:sp>
      <p:cxnSp>
        <p:nvCxnSpPr>
          <p:cNvPr id="19" name="18 Conector recto de flecha"/>
          <p:cNvCxnSpPr/>
          <p:nvPr/>
        </p:nvCxnSpPr>
        <p:spPr>
          <a:xfrm rot="5400000" flipH="1" flipV="1">
            <a:off x="5971382" y="2245519"/>
            <a:ext cx="368300" cy="1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8688" name="21 CuadroTexto"/>
          <p:cNvSpPr txBox="1">
            <a:spLocks noChangeArrowheads="1"/>
          </p:cNvSpPr>
          <p:nvPr/>
        </p:nvSpPr>
        <p:spPr bwMode="auto">
          <a:xfrm>
            <a:off x="4940300" y="3068638"/>
            <a:ext cx="1214438" cy="369887"/>
          </a:xfrm>
          <a:prstGeom prst="rect">
            <a:avLst/>
          </a:prstGeom>
          <a:noFill/>
          <a:ln w="9525">
            <a:noFill/>
            <a:miter lim="800000"/>
            <a:headEnd/>
            <a:tailEnd/>
          </a:ln>
        </p:spPr>
        <p:txBody>
          <a:bodyPr>
            <a:spAutoFit/>
          </a:bodyPr>
          <a:lstStyle/>
          <a:p>
            <a:pPr algn="ctr"/>
            <a:r>
              <a:rPr lang="es-ES_tradnl"/>
              <a:t>Activo  </a:t>
            </a:r>
            <a:endParaRPr lang="es-MX"/>
          </a:p>
        </p:txBody>
      </p:sp>
      <p:sp>
        <p:nvSpPr>
          <p:cNvPr id="28689" name="22 CuadroTexto"/>
          <p:cNvSpPr txBox="1">
            <a:spLocks noChangeArrowheads="1"/>
          </p:cNvSpPr>
          <p:nvPr/>
        </p:nvSpPr>
        <p:spPr bwMode="auto">
          <a:xfrm>
            <a:off x="5219700" y="3622675"/>
            <a:ext cx="723900" cy="369888"/>
          </a:xfrm>
          <a:prstGeom prst="rect">
            <a:avLst/>
          </a:prstGeom>
          <a:noFill/>
          <a:ln w="9525">
            <a:noFill/>
            <a:miter lim="800000"/>
            <a:headEnd/>
            <a:tailEnd/>
          </a:ln>
        </p:spPr>
        <p:txBody>
          <a:bodyPr wrap="none">
            <a:spAutoFit/>
          </a:bodyPr>
          <a:lstStyle/>
          <a:p>
            <a:r>
              <a:rPr lang="es-ES_tradnl"/>
              <a:t>Cash</a:t>
            </a:r>
            <a:endParaRPr lang="es-MX"/>
          </a:p>
        </p:txBody>
      </p:sp>
      <p:cxnSp>
        <p:nvCxnSpPr>
          <p:cNvPr id="24" name="23 Conector recto de flecha"/>
          <p:cNvCxnSpPr/>
          <p:nvPr/>
        </p:nvCxnSpPr>
        <p:spPr>
          <a:xfrm rot="5400000" flipH="1" flipV="1">
            <a:off x="5968207" y="3780631"/>
            <a:ext cx="368300" cy="1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24 Conector recto de flecha"/>
          <p:cNvCxnSpPr/>
          <p:nvPr/>
        </p:nvCxnSpPr>
        <p:spPr>
          <a:xfrm rot="5400000" flipH="1" flipV="1">
            <a:off x="7557294" y="3434556"/>
            <a:ext cx="3683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8692" name="25 CuadroTexto"/>
          <p:cNvSpPr txBox="1">
            <a:spLocks noChangeArrowheads="1"/>
          </p:cNvSpPr>
          <p:nvPr/>
        </p:nvSpPr>
        <p:spPr bwMode="auto">
          <a:xfrm>
            <a:off x="6524625" y="3251200"/>
            <a:ext cx="1216025" cy="369888"/>
          </a:xfrm>
          <a:prstGeom prst="rect">
            <a:avLst/>
          </a:prstGeom>
          <a:noFill/>
          <a:ln w="9525">
            <a:noFill/>
            <a:miter lim="800000"/>
            <a:headEnd/>
            <a:tailEnd/>
          </a:ln>
        </p:spPr>
        <p:txBody>
          <a:bodyPr>
            <a:spAutoFit/>
          </a:bodyPr>
          <a:lstStyle/>
          <a:p>
            <a:pPr algn="ctr"/>
            <a:r>
              <a:rPr lang="es-ES_tradnl"/>
              <a:t>Pasivo  </a:t>
            </a:r>
            <a:endParaRPr lang="es-MX"/>
          </a:p>
        </p:txBody>
      </p:sp>
      <p:sp>
        <p:nvSpPr>
          <p:cNvPr id="28693" name="26 CuadroTexto"/>
          <p:cNvSpPr txBox="1">
            <a:spLocks noChangeArrowheads="1"/>
          </p:cNvSpPr>
          <p:nvPr/>
        </p:nvSpPr>
        <p:spPr bwMode="auto">
          <a:xfrm>
            <a:off x="4119563" y="5621338"/>
            <a:ext cx="1216025" cy="368300"/>
          </a:xfrm>
          <a:prstGeom prst="rect">
            <a:avLst/>
          </a:prstGeom>
          <a:noFill/>
          <a:ln w="9525">
            <a:solidFill>
              <a:schemeClr val="accent1"/>
            </a:solidFill>
            <a:miter lim="800000"/>
            <a:headEnd/>
            <a:tailEnd/>
          </a:ln>
        </p:spPr>
        <p:txBody>
          <a:bodyPr>
            <a:spAutoFit/>
          </a:bodyPr>
          <a:lstStyle/>
          <a:p>
            <a:pPr algn="ctr"/>
            <a:r>
              <a:rPr lang="es-ES_tradnl"/>
              <a:t>Activo  </a:t>
            </a:r>
            <a:endParaRPr lang="es-MX"/>
          </a:p>
        </p:txBody>
      </p:sp>
      <p:sp>
        <p:nvSpPr>
          <p:cNvPr id="28694" name="27 CuadroTexto"/>
          <p:cNvSpPr txBox="1">
            <a:spLocks noChangeArrowheads="1"/>
          </p:cNvSpPr>
          <p:nvPr/>
        </p:nvSpPr>
        <p:spPr bwMode="auto">
          <a:xfrm>
            <a:off x="5219700" y="4797425"/>
            <a:ext cx="723900" cy="368300"/>
          </a:xfrm>
          <a:prstGeom prst="rect">
            <a:avLst/>
          </a:prstGeom>
          <a:noFill/>
          <a:ln w="9525">
            <a:noFill/>
            <a:miter lim="800000"/>
            <a:headEnd/>
            <a:tailEnd/>
          </a:ln>
        </p:spPr>
        <p:txBody>
          <a:bodyPr wrap="none">
            <a:spAutoFit/>
          </a:bodyPr>
          <a:lstStyle/>
          <a:p>
            <a:r>
              <a:rPr lang="es-ES_tradnl"/>
              <a:t>Cash</a:t>
            </a:r>
            <a:endParaRPr lang="es-MX"/>
          </a:p>
        </p:txBody>
      </p:sp>
      <p:cxnSp>
        <p:nvCxnSpPr>
          <p:cNvPr id="29" name="28 Conector recto de flecha"/>
          <p:cNvCxnSpPr/>
          <p:nvPr/>
        </p:nvCxnSpPr>
        <p:spPr>
          <a:xfrm rot="5400000" flipH="1" flipV="1">
            <a:off x="5967413" y="4981575"/>
            <a:ext cx="36671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28696" name="29 CuadroTexto"/>
          <p:cNvSpPr txBox="1">
            <a:spLocks noChangeArrowheads="1"/>
          </p:cNvSpPr>
          <p:nvPr/>
        </p:nvSpPr>
        <p:spPr bwMode="auto">
          <a:xfrm>
            <a:off x="6677025" y="4799013"/>
            <a:ext cx="1216025" cy="368300"/>
          </a:xfrm>
          <a:prstGeom prst="rect">
            <a:avLst/>
          </a:prstGeom>
          <a:noFill/>
          <a:ln w="9525">
            <a:noFill/>
            <a:miter lim="800000"/>
            <a:headEnd/>
            <a:tailEnd/>
          </a:ln>
        </p:spPr>
        <p:txBody>
          <a:bodyPr>
            <a:spAutoFit/>
          </a:bodyPr>
          <a:lstStyle/>
          <a:p>
            <a:pPr algn="ctr"/>
            <a:r>
              <a:rPr lang="es-ES_tradnl"/>
              <a:t>Pasivo  </a:t>
            </a:r>
            <a:endParaRPr lang="es-MX"/>
          </a:p>
        </p:txBody>
      </p:sp>
      <p:cxnSp>
        <p:nvCxnSpPr>
          <p:cNvPr id="31" name="30 Conector recto de flecha"/>
          <p:cNvCxnSpPr/>
          <p:nvPr/>
        </p:nvCxnSpPr>
        <p:spPr>
          <a:xfrm rot="5400000" flipH="1" flipV="1">
            <a:off x="7708900" y="4979988"/>
            <a:ext cx="366713" cy="15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2" name="31 Igual que"/>
          <p:cNvSpPr/>
          <p:nvPr/>
        </p:nvSpPr>
        <p:spPr>
          <a:xfrm>
            <a:off x="5943600" y="2932113"/>
            <a:ext cx="428625" cy="506412"/>
          </a:xfrm>
          <a:prstGeom prst="mathEqual">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cxnSp>
        <p:nvCxnSpPr>
          <p:cNvPr id="33" name="32 Conector recto de flecha"/>
          <p:cNvCxnSpPr/>
          <p:nvPr/>
        </p:nvCxnSpPr>
        <p:spPr>
          <a:xfrm rot="5400000">
            <a:off x="5325269" y="5804694"/>
            <a:ext cx="3683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5" name="34 Conector curvado"/>
          <p:cNvCxnSpPr/>
          <p:nvPr/>
        </p:nvCxnSpPr>
        <p:spPr>
          <a:xfrm flipV="1">
            <a:off x="5724525" y="4799013"/>
            <a:ext cx="1150938" cy="1006475"/>
          </a:xfrm>
          <a:prstGeom prst="curved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bg>
      <p:bgPr>
        <a:solidFill>
          <a:srgbClr val="FCDCA3"/>
        </a:solidFill>
        <a:effectLst/>
      </p:bgPr>
    </p:bg>
    <p:spTree>
      <p:nvGrpSpPr>
        <p:cNvPr id="1" name=""/>
        <p:cNvGrpSpPr/>
        <p:nvPr/>
      </p:nvGrpSpPr>
      <p:grpSpPr>
        <a:xfrm>
          <a:off x="0" y="0"/>
          <a:ext cx="0" cy="0"/>
          <a:chOff x="0" y="0"/>
          <a:chExt cx="0" cy="0"/>
        </a:xfrm>
      </p:grpSpPr>
      <p:sp>
        <p:nvSpPr>
          <p:cNvPr id="29699" name="2 CuadroTexto"/>
          <p:cNvSpPr txBox="1">
            <a:spLocks noChangeArrowheads="1"/>
          </p:cNvSpPr>
          <p:nvPr/>
        </p:nvSpPr>
        <p:spPr bwMode="auto">
          <a:xfrm>
            <a:off x="468313" y="620713"/>
            <a:ext cx="8351837" cy="2124075"/>
          </a:xfrm>
          <a:prstGeom prst="rect">
            <a:avLst/>
          </a:prstGeom>
          <a:solidFill>
            <a:srgbClr val="FCDCA3"/>
          </a:solidFill>
          <a:ln w="9525">
            <a:noFill/>
            <a:miter lim="800000"/>
            <a:headEnd/>
            <a:tailEnd/>
          </a:ln>
        </p:spPr>
        <p:txBody>
          <a:bodyPr>
            <a:spAutoFit/>
          </a:bodyPr>
          <a:lstStyle/>
          <a:p>
            <a:pPr algn="ctr"/>
            <a:r>
              <a:rPr lang="es-ES_tradnl" sz="6600" b="1" dirty="0"/>
              <a:t>ADMINISTRACIÓN FIDUCIARIA</a:t>
            </a:r>
            <a:endParaRPr lang="es-MX" sz="6600" b="1" dirty="0"/>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0725" name="4 Marcador de contenido"/>
          <p:cNvSpPr>
            <a:spLocks noGrp="1"/>
          </p:cNvSpPr>
          <p:nvPr>
            <p:ph idx="1"/>
          </p:nvPr>
        </p:nvSpPr>
        <p:spPr>
          <a:xfrm>
            <a:off x="457200" y="1989138"/>
            <a:ext cx="8229600" cy="4137025"/>
          </a:xfrm>
        </p:spPr>
        <p:txBody>
          <a:bodyPr>
            <a:normAutofit/>
          </a:bodyPr>
          <a:lstStyle/>
          <a:p>
            <a:pPr>
              <a:buFont typeface="Arial" pitchFamily="34" charset="0"/>
              <a:buNone/>
            </a:pPr>
            <a:r>
              <a:rPr lang="es-ES_tradnl" dirty="0" smtClean="0"/>
              <a:t>	</a:t>
            </a:r>
            <a:r>
              <a:rPr lang="es-ES_tradnl" sz="2400" dirty="0" smtClean="0"/>
              <a:t>Órgano de ONU establecido en Carta, como evolución del Protectorado.</a:t>
            </a:r>
          </a:p>
          <a:p>
            <a:pPr>
              <a:buFont typeface="Arial" pitchFamily="34" charset="0"/>
              <a:buNone/>
            </a:pPr>
            <a:r>
              <a:rPr lang="es-ES_tradnl" sz="2400" dirty="0" smtClean="0"/>
              <a:t>	Su </a:t>
            </a:r>
            <a:r>
              <a:rPr lang="es-MX" sz="2400" dirty="0" smtClean="0"/>
              <a:t>función es supervisar la administración de los territorios en fideicomiso puestos bajo el régimen de administración fiduciaria. </a:t>
            </a:r>
          </a:p>
          <a:p>
            <a:pPr>
              <a:buFont typeface="Arial" pitchFamily="34" charset="0"/>
              <a:buNone/>
            </a:pPr>
            <a:r>
              <a:rPr lang="es-MX" sz="2400" dirty="0" smtClean="0"/>
              <a:t>	El objetivo principal de este régimen consistía en promover el adelanto de los habitantes de los territorios en fideicomiso y su desarrollo progresivo hacia el gobierno propio o la independencia.</a:t>
            </a:r>
          </a:p>
          <a:p>
            <a:pPr>
              <a:buFont typeface="Arial" pitchFamily="34" charset="0"/>
              <a:buNone/>
            </a:pPr>
            <a:r>
              <a:rPr lang="es-ES_tradnl" sz="2400" dirty="0" smtClean="0"/>
              <a:t>	Por evolución de territorios, cesa reuniones ordinarias 1994.</a:t>
            </a:r>
          </a:p>
          <a:p>
            <a:pPr>
              <a:buFont typeface="Arial" pitchFamily="34" charset="0"/>
              <a:buNone/>
            </a:pPr>
            <a:endParaRPr lang="es-MX" dirty="0" smtClean="0"/>
          </a:p>
        </p:txBody>
      </p:sp>
      <p:sp>
        <p:nvSpPr>
          <p:cNvPr id="30724" name="3 Título"/>
          <p:cNvSpPr>
            <a:spLocks noGrp="1"/>
          </p:cNvSpPr>
          <p:nvPr>
            <p:ph type="title"/>
          </p:nvPr>
        </p:nvSpPr>
        <p:spPr>
          <a:xfrm>
            <a:off x="457200" y="846138"/>
            <a:ext cx="8229600" cy="1143000"/>
          </a:xfrm>
        </p:spPr>
        <p:txBody>
          <a:bodyPr>
            <a:normAutofit/>
          </a:bodyPr>
          <a:lstStyle/>
          <a:p>
            <a:r>
              <a:rPr lang="es-ES_tradnl" sz="3600" b="1" dirty="0" smtClean="0"/>
              <a:t>Consejo de Administración Fiduciaria</a:t>
            </a:r>
            <a:endParaRPr lang="es-MX" sz="3600" b="1" dirty="0" smtClean="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1748"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31750" name="5 Marcador de contenido"/>
          <p:cNvSpPr>
            <a:spLocks noGrp="1"/>
          </p:cNvSpPr>
          <p:nvPr>
            <p:ph idx="1"/>
          </p:nvPr>
        </p:nvSpPr>
        <p:spPr>
          <a:xfrm>
            <a:off x="457200" y="1916113"/>
            <a:ext cx="8229600" cy="4210050"/>
          </a:xfrm>
        </p:spPr>
        <p:txBody>
          <a:bodyPr/>
          <a:lstStyle/>
          <a:p>
            <a:pPr>
              <a:buFont typeface="Arial" pitchFamily="34" charset="0"/>
              <a:buNone/>
            </a:pPr>
            <a:r>
              <a:rPr lang="es-ES_tradnl" dirty="0" smtClean="0"/>
              <a:t>	Se gestiona por Fiduciario, por encargo del Fideicomitente y en beneficio de un Fideicomisario. </a:t>
            </a:r>
          </a:p>
          <a:p>
            <a:pPr>
              <a:buFont typeface="Arial" pitchFamily="34" charset="0"/>
              <a:buNone/>
            </a:pPr>
            <a:endParaRPr lang="es-ES_tradnl" dirty="0" smtClean="0"/>
          </a:p>
          <a:p>
            <a:pPr>
              <a:buFont typeface="Arial" pitchFamily="34" charset="0"/>
              <a:buNone/>
            </a:pPr>
            <a:r>
              <a:rPr lang="es-ES_tradnl" dirty="0" smtClean="0"/>
              <a:t>	Fiduciario no actúa en beneficio propio</a:t>
            </a:r>
          </a:p>
          <a:p>
            <a:pPr>
              <a:buFont typeface="Arial" pitchFamily="34" charset="0"/>
              <a:buNone/>
            </a:pPr>
            <a:endParaRPr lang="es-ES_tradnl" dirty="0" smtClean="0"/>
          </a:p>
          <a:p>
            <a:pPr>
              <a:buFont typeface="Arial" pitchFamily="34" charset="0"/>
              <a:buNone/>
            </a:pPr>
            <a:endParaRPr lang="es-MX" dirty="0" smtClean="0"/>
          </a:p>
        </p:txBody>
      </p:sp>
      <p:sp>
        <p:nvSpPr>
          <p:cNvPr id="31749" name="4 Título"/>
          <p:cNvSpPr>
            <a:spLocks noGrp="1"/>
          </p:cNvSpPr>
          <p:nvPr>
            <p:ph type="title"/>
          </p:nvPr>
        </p:nvSpPr>
        <p:spPr>
          <a:xfrm>
            <a:off x="457200" y="692150"/>
            <a:ext cx="8229600" cy="1143000"/>
          </a:xfrm>
        </p:spPr>
        <p:txBody>
          <a:bodyPr/>
          <a:lstStyle/>
          <a:p>
            <a:r>
              <a:rPr lang="es-ES_tradnl" b="1" smtClean="0"/>
              <a:t>Administración = Gestionar</a:t>
            </a:r>
            <a:endParaRPr lang="es-MX" b="1" smtClean="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2772" name="TextBox 7"/>
          <p:cNvSpPr txBox="1">
            <a:spLocks noChangeArrowheads="1"/>
          </p:cNvSpPr>
          <p:nvPr/>
        </p:nvSpPr>
        <p:spPr bwMode="auto">
          <a:xfrm>
            <a:off x="827088" y="2460625"/>
            <a:ext cx="5329237" cy="461963"/>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32774" name="5 Marcador de contenido"/>
          <p:cNvSpPr>
            <a:spLocks noGrp="1"/>
          </p:cNvSpPr>
          <p:nvPr>
            <p:ph idx="1"/>
          </p:nvPr>
        </p:nvSpPr>
        <p:spPr>
          <a:xfrm>
            <a:off x="457200" y="1989138"/>
            <a:ext cx="8229600" cy="4137025"/>
          </a:xfrm>
        </p:spPr>
        <p:txBody>
          <a:bodyPr/>
          <a:lstStyle/>
          <a:p>
            <a:pPr>
              <a:buFont typeface="Arial" pitchFamily="34" charset="0"/>
              <a:buNone/>
            </a:pPr>
            <a:r>
              <a:rPr lang="es-ES_tradnl" smtClean="0"/>
              <a:t>	La Administración Fiduciaria por su naturaleza es una actividad realizada a favor de terceros, lo que  implica el surgimiento de un </a:t>
            </a:r>
            <a:r>
              <a:rPr lang="es-ES_tradnl" b="1" smtClean="0"/>
              <a:t>problema de agencia</a:t>
            </a:r>
            <a:r>
              <a:rPr lang="es-ES_tradnl" smtClean="0"/>
              <a:t>, y el cual es reflejo del problema del gobierno corporativo, dada la separación que existe entre los derechos e intereses del titular, y los del administrador. </a:t>
            </a:r>
            <a:endParaRPr lang="es-MX" smtClean="0"/>
          </a:p>
        </p:txBody>
      </p:sp>
      <p:sp>
        <p:nvSpPr>
          <p:cNvPr id="32773" name="4 Título"/>
          <p:cNvSpPr>
            <a:spLocks noGrp="1"/>
          </p:cNvSpPr>
          <p:nvPr>
            <p:ph type="title"/>
          </p:nvPr>
        </p:nvSpPr>
        <p:spPr>
          <a:xfrm>
            <a:off x="457200" y="692150"/>
            <a:ext cx="8229600" cy="1143000"/>
          </a:xfrm>
        </p:spPr>
        <p:txBody>
          <a:bodyPr/>
          <a:lstStyle/>
          <a:p>
            <a:r>
              <a:rPr lang="es-ES_tradnl" b="1" smtClean="0"/>
              <a:t>Problema de Agencia</a:t>
            </a:r>
            <a:endParaRPr lang="es-MX" b="1" smtClean="0"/>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3796" name="TextBox 7"/>
          <p:cNvSpPr txBox="1">
            <a:spLocks noChangeArrowheads="1"/>
          </p:cNvSpPr>
          <p:nvPr/>
        </p:nvSpPr>
        <p:spPr bwMode="auto">
          <a:xfrm>
            <a:off x="827088" y="2808288"/>
            <a:ext cx="5329237"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33798" name="5 Marcador de contenido"/>
          <p:cNvSpPr>
            <a:spLocks noGrp="1"/>
          </p:cNvSpPr>
          <p:nvPr>
            <p:ph idx="1"/>
          </p:nvPr>
        </p:nvSpPr>
        <p:spPr>
          <a:xfrm>
            <a:off x="457200" y="1835150"/>
            <a:ext cx="8229600" cy="4618038"/>
          </a:xfrm>
        </p:spPr>
        <p:txBody>
          <a:bodyPr>
            <a:normAutofit/>
          </a:bodyPr>
          <a:lstStyle/>
          <a:p>
            <a:pPr>
              <a:buFont typeface="Arial" pitchFamily="34" charset="0"/>
              <a:buNone/>
            </a:pPr>
            <a:r>
              <a:rPr lang="es-MX" sz="2800" dirty="0" smtClean="0"/>
              <a:t>	El derecho fiduciario no evolucionó como el derecho corporativo.  La responsabilidad recae en el fiduciario pero el riesgo de resultado corresponde al titular.  Algo similar sucede entre el inversionista y su agente de valores, o entre el emisor y su agente de valores.  </a:t>
            </a:r>
          </a:p>
          <a:p>
            <a:endParaRPr lang="es-ES_tradnl" sz="2800" dirty="0" smtClean="0"/>
          </a:p>
          <a:p>
            <a:pPr>
              <a:buFont typeface="Arial" pitchFamily="34" charset="0"/>
              <a:buNone/>
            </a:pPr>
            <a:r>
              <a:rPr lang="es-ES_tradnl" sz="2800" dirty="0" smtClean="0"/>
              <a:t>	La alineación de los intereses se usa como base de la remuneración en el gobierno corporativo.  El Fidecomiso es oneroso, reflejada la remuneración como honorarios.</a:t>
            </a:r>
            <a:r>
              <a:rPr lang="es-ES_tradnl" dirty="0" smtClean="0"/>
              <a:t>  </a:t>
            </a:r>
            <a:endParaRPr lang="es-MX" dirty="0" smtClean="0"/>
          </a:p>
          <a:p>
            <a:pPr>
              <a:buFont typeface="Arial" pitchFamily="34" charset="0"/>
              <a:buNone/>
            </a:pPr>
            <a:endParaRPr lang="es-MX" dirty="0" smtClean="0"/>
          </a:p>
        </p:txBody>
      </p:sp>
      <p:sp>
        <p:nvSpPr>
          <p:cNvPr id="33797" name="4 Título"/>
          <p:cNvSpPr>
            <a:spLocks noGrp="1"/>
          </p:cNvSpPr>
          <p:nvPr>
            <p:ph type="title"/>
          </p:nvPr>
        </p:nvSpPr>
        <p:spPr>
          <a:xfrm>
            <a:off x="457200" y="692150"/>
            <a:ext cx="8229600" cy="1143000"/>
          </a:xfrm>
        </p:spPr>
        <p:txBody>
          <a:bodyPr>
            <a:normAutofit/>
          </a:bodyPr>
          <a:lstStyle/>
          <a:p>
            <a:r>
              <a:rPr lang="es-ES_tradnl" b="1" smtClean="0"/>
              <a:t>Gobierno Corporativo - Alineación</a:t>
            </a:r>
            <a:endParaRPr lang="es-MX" b="1" smtClean="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4820" name="TextBox 7"/>
          <p:cNvSpPr txBox="1">
            <a:spLocks noChangeArrowheads="1"/>
          </p:cNvSpPr>
          <p:nvPr/>
        </p:nvSpPr>
        <p:spPr bwMode="auto">
          <a:xfrm>
            <a:off x="654050" y="2154238"/>
            <a:ext cx="3960813"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34822" name="5 Marcador de contenido"/>
          <p:cNvSpPr>
            <a:spLocks noGrp="1"/>
          </p:cNvSpPr>
          <p:nvPr>
            <p:ph idx="1"/>
          </p:nvPr>
        </p:nvSpPr>
        <p:spPr>
          <a:xfrm>
            <a:off x="457200" y="1835150"/>
            <a:ext cx="8229600" cy="4291013"/>
          </a:xfrm>
        </p:spPr>
        <p:txBody>
          <a:bodyPr/>
          <a:lstStyle/>
          <a:p>
            <a:pPr>
              <a:buFont typeface="Arial" pitchFamily="34" charset="0"/>
              <a:buNone/>
            </a:pPr>
            <a:r>
              <a:rPr lang="es-ES_tradnl" dirty="0" smtClean="0"/>
              <a:t>	La Administración Fiduciaria corresponde al Fiduciario, que en Guatemala es una institución bancaria. </a:t>
            </a:r>
            <a:endParaRPr lang="es-MX" dirty="0" smtClean="0"/>
          </a:p>
          <a:p>
            <a:pPr>
              <a:buFont typeface="Arial" pitchFamily="34" charset="0"/>
              <a:buNone/>
            </a:pPr>
            <a:r>
              <a:rPr lang="es-ES_tradnl" dirty="0" smtClean="0"/>
              <a:t> </a:t>
            </a:r>
            <a:endParaRPr lang="es-MX" dirty="0" smtClean="0"/>
          </a:p>
          <a:p>
            <a:pPr lvl="1"/>
            <a:r>
              <a:rPr lang="es-ES_tradnl" dirty="0" smtClean="0"/>
              <a:t>¿Banca Offshore?</a:t>
            </a:r>
            <a:endParaRPr lang="es-MX" dirty="0" smtClean="0"/>
          </a:p>
          <a:p>
            <a:pPr>
              <a:buFont typeface="Arial" pitchFamily="34" charset="0"/>
              <a:buNone/>
            </a:pPr>
            <a:r>
              <a:rPr lang="es-ES_tradnl" dirty="0" smtClean="0"/>
              <a:t> </a:t>
            </a:r>
            <a:endParaRPr lang="es-MX" dirty="0" smtClean="0"/>
          </a:p>
          <a:p>
            <a:pPr lvl="1"/>
            <a:r>
              <a:rPr lang="es-ES_tradnl" dirty="0" smtClean="0"/>
              <a:t>¿</a:t>
            </a:r>
            <a:r>
              <a:rPr lang="es-ES_tradnl" dirty="0" err="1" smtClean="0"/>
              <a:t>Banguat</a:t>
            </a:r>
            <a:r>
              <a:rPr lang="es-ES_tradnl" dirty="0" smtClean="0"/>
              <a:t>?</a:t>
            </a:r>
            <a:endParaRPr lang="es-MX" dirty="0" smtClean="0"/>
          </a:p>
          <a:p>
            <a:endParaRPr lang="es-MX" dirty="0" smtClean="0"/>
          </a:p>
        </p:txBody>
      </p:sp>
      <p:sp>
        <p:nvSpPr>
          <p:cNvPr id="34821" name="4 Título"/>
          <p:cNvSpPr>
            <a:spLocks noGrp="1"/>
          </p:cNvSpPr>
          <p:nvPr>
            <p:ph type="title"/>
          </p:nvPr>
        </p:nvSpPr>
        <p:spPr>
          <a:xfrm>
            <a:off x="457200" y="692150"/>
            <a:ext cx="8229600" cy="1143000"/>
          </a:xfrm>
        </p:spPr>
        <p:txBody>
          <a:bodyPr/>
          <a:lstStyle/>
          <a:p>
            <a:r>
              <a:rPr lang="es-ES_tradnl" b="1" smtClean="0"/>
              <a:t>Fiduciario</a:t>
            </a:r>
            <a:endParaRPr lang="es-MX" b="1" smtClean="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5844" name="TextBox 7"/>
          <p:cNvSpPr txBox="1">
            <a:spLocks noChangeArrowheads="1"/>
          </p:cNvSpPr>
          <p:nvPr/>
        </p:nvSpPr>
        <p:spPr bwMode="auto">
          <a:xfrm>
            <a:off x="654050" y="2154238"/>
            <a:ext cx="3960813"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35846" name="5 Marcador de contenido"/>
          <p:cNvSpPr>
            <a:spLocks noGrp="1"/>
          </p:cNvSpPr>
          <p:nvPr>
            <p:ph idx="1"/>
          </p:nvPr>
        </p:nvSpPr>
        <p:spPr>
          <a:xfrm>
            <a:off x="654050" y="1835150"/>
            <a:ext cx="8032750" cy="4291013"/>
          </a:xfrm>
        </p:spPr>
        <p:txBody>
          <a:bodyPr/>
          <a:lstStyle/>
          <a:p>
            <a:pPr algn="just">
              <a:buFont typeface="Arial" pitchFamily="34" charset="0"/>
              <a:buNone/>
            </a:pPr>
            <a:r>
              <a:rPr lang="es-ES_tradnl" dirty="0" smtClean="0"/>
              <a:t>	Guatemala requiere que Fideicomisario tenga personalidad jurídica.</a:t>
            </a:r>
          </a:p>
          <a:p>
            <a:pPr algn="just">
              <a:buFont typeface="Arial" pitchFamily="34" charset="0"/>
              <a:buNone/>
            </a:pPr>
            <a:endParaRPr lang="es-ES_tradnl" dirty="0" smtClean="0"/>
          </a:p>
          <a:p>
            <a:pPr algn="just">
              <a:buFont typeface="Arial" pitchFamily="34" charset="0"/>
              <a:buNone/>
            </a:pPr>
            <a:r>
              <a:rPr lang="es-ES_tradnl" dirty="0" smtClean="0"/>
              <a:t>	EL UTC reconoce el establecimiento de </a:t>
            </a:r>
            <a:r>
              <a:rPr lang="es-ES_tradnl" dirty="0" err="1" smtClean="0"/>
              <a:t>Trusts</a:t>
            </a:r>
            <a:r>
              <a:rPr lang="es-ES_tradnl" dirty="0" smtClean="0"/>
              <a:t> e</a:t>
            </a:r>
            <a:r>
              <a:rPr lang="es-ES" dirty="0" smtClean="0"/>
              <a:t>n beneficio de animales (</a:t>
            </a:r>
            <a:r>
              <a:rPr lang="es-ES" dirty="0" err="1" smtClean="0"/>
              <a:t>oddball</a:t>
            </a:r>
            <a:r>
              <a:rPr lang="es-ES" dirty="0" smtClean="0"/>
              <a:t>) o cementerios, pero con limites a plazo inferiores, exceso puede reasignarse judicialmente.</a:t>
            </a:r>
            <a:endParaRPr lang="es-MX" dirty="0" smtClean="0"/>
          </a:p>
        </p:txBody>
      </p:sp>
      <p:sp>
        <p:nvSpPr>
          <p:cNvPr id="35845" name="4 Título"/>
          <p:cNvSpPr>
            <a:spLocks noGrp="1"/>
          </p:cNvSpPr>
          <p:nvPr>
            <p:ph type="title"/>
          </p:nvPr>
        </p:nvSpPr>
        <p:spPr>
          <a:xfrm>
            <a:off x="457200" y="692150"/>
            <a:ext cx="8229600" cy="1143000"/>
          </a:xfrm>
        </p:spPr>
        <p:txBody>
          <a:bodyPr/>
          <a:lstStyle/>
          <a:p>
            <a:r>
              <a:rPr lang="es-ES_tradnl" b="1" smtClean="0"/>
              <a:t>Fideicomisario → Oddball</a:t>
            </a:r>
            <a:endParaRPr lang="es-MX" b="1" smtClean="0"/>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6868" name="TextBox 7"/>
          <p:cNvSpPr txBox="1">
            <a:spLocks noChangeArrowheads="1"/>
          </p:cNvSpPr>
          <p:nvPr/>
        </p:nvSpPr>
        <p:spPr bwMode="auto">
          <a:xfrm>
            <a:off x="684213" y="1844675"/>
            <a:ext cx="5183187" cy="646113"/>
          </a:xfrm>
          <a:prstGeom prst="rect">
            <a:avLst/>
          </a:prstGeom>
          <a:noFill/>
          <a:ln w="9525">
            <a:noFill/>
            <a:miter lim="800000"/>
            <a:headEnd/>
            <a:tailEnd/>
          </a:ln>
        </p:spPr>
        <p:txBody>
          <a:bodyPr>
            <a:spAutoFit/>
          </a:bodyPr>
          <a:lstStyle/>
          <a:p>
            <a:pPr algn="just"/>
            <a:r>
              <a:rPr lang="es-ES" sz="1200">
                <a:solidFill>
                  <a:srgbClr val="01004F"/>
                </a:solidFill>
                <a:latin typeface="Eurostile" pitchFamily="34" charset="0"/>
              </a:rPr>
              <a:t> </a:t>
            </a:r>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36870" name="5 Marcador de contenido"/>
          <p:cNvSpPr>
            <a:spLocks noGrp="1"/>
          </p:cNvSpPr>
          <p:nvPr>
            <p:ph idx="1"/>
          </p:nvPr>
        </p:nvSpPr>
        <p:spPr>
          <a:xfrm>
            <a:off x="457200" y="1844675"/>
            <a:ext cx="8229600" cy="4608513"/>
          </a:xfrm>
        </p:spPr>
        <p:txBody>
          <a:bodyPr/>
          <a:lstStyle/>
          <a:p>
            <a:pPr>
              <a:buFont typeface="Arial" pitchFamily="34" charset="0"/>
              <a:buNone/>
            </a:pPr>
            <a:r>
              <a:rPr lang="es-ES_tradnl" smtClean="0"/>
              <a:t>	La Unidad de Fideicomisos por su naturaleza de Agente de intereses de terceros, debe mantener una independencia funcional y financiera del resto de la institución bancaria a la que pertenece.  </a:t>
            </a:r>
          </a:p>
          <a:p>
            <a:pPr>
              <a:buFont typeface="Arial" pitchFamily="34" charset="0"/>
              <a:buNone/>
            </a:pPr>
            <a:r>
              <a:rPr lang="es-ES_tradnl" smtClean="0"/>
              <a:t>	</a:t>
            </a:r>
          </a:p>
          <a:p>
            <a:pPr>
              <a:buFont typeface="Arial" pitchFamily="34" charset="0"/>
              <a:buNone/>
            </a:pPr>
            <a:r>
              <a:rPr lang="es-ES_tradnl" smtClean="0"/>
              <a:t>	La actividad fiduciaria no es por su naturaleza una actividad bancaria, en el sentido de intermediación financiera.  </a:t>
            </a:r>
            <a:endParaRPr lang="es-MX" smtClean="0"/>
          </a:p>
        </p:txBody>
      </p:sp>
      <p:sp>
        <p:nvSpPr>
          <p:cNvPr id="36869" name="4 Título"/>
          <p:cNvSpPr>
            <a:spLocks noGrp="1"/>
          </p:cNvSpPr>
          <p:nvPr>
            <p:ph type="title"/>
          </p:nvPr>
        </p:nvSpPr>
        <p:spPr>
          <a:xfrm>
            <a:off x="457200" y="692150"/>
            <a:ext cx="8229600" cy="1143000"/>
          </a:xfrm>
        </p:spPr>
        <p:txBody>
          <a:bodyPr/>
          <a:lstStyle/>
          <a:p>
            <a:r>
              <a:rPr lang="es-ES_tradnl" b="1" smtClean="0"/>
              <a:t>Actividad Fiduciaria - Servicios</a:t>
            </a:r>
            <a:endParaRPr lang="es-MX"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50913"/>
          </a:xfrm>
        </p:spPr>
        <p:txBody>
          <a:bodyPr/>
          <a:lstStyle/>
          <a:p>
            <a:pPr eaLnBrk="1" hangingPunct="1">
              <a:defRPr/>
            </a:pPr>
            <a:r>
              <a:rPr lang="es-MX" b="1" dirty="0" smtClean="0">
                <a:solidFill>
                  <a:schemeClr val="accent6">
                    <a:lumMod val="75000"/>
                  </a:schemeClr>
                </a:solidFill>
              </a:rPr>
              <a:t>Trust</a:t>
            </a:r>
            <a:endParaRPr lang="es-ES" dirty="0">
              <a:solidFill>
                <a:schemeClr val="accent6">
                  <a:lumMod val="75000"/>
                </a:schemeClr>
              </a:solidFill>
            </a:endParaRPr>
          </a:p>
        </p:txBody>
      </p:sp>
      <p:sp>
        <p:nvSpPr>
          <p:cNvPr id="22533" name="4 Marcador de contenido"/>
          <p:cNvSpPr>
            <a:spLocks noGrp="1"/>
          </p:cNvSpPr>
          <p:nvPr>
            <p:ph idx="1"/>
          </p:nvPr>
        </p:nvSpPr>
        <p:spPr>
          <a:xfrm>
            <a:off x="457200" y="1643063"/>
            <a:ext cx="8229600" cy="4483100"/>
          </a:xfrm>
        </p:spPr>
        <p:txBody>
          <a:bodyPr/>
          <a:lstStyle/>
          <a:p>
            <a:pPr eaLnBrk="1" hangingPunct="1">
              <a:lnSpc>
                <a:spcPct val="80000"/>
              </a:lnSpc>
            </a:pPr>
            <a:r>
              <a:rPr lang="es-ES" sz="2800" smtClean="0">
                <a:solidFill>
                  <a:srgbClr val="002060"/>
                </a:solidFill>
                <a:latin typeface="Gill Sans MT" pitchFamily="34" charset="0"/>
              </a:rPr>
              <a:t>El trust consiste en la </a:t>
            </a:r>
            <a:r>
              <a:rPr lang="es-ES" sz="2800" b="1" smtClean="0">
                <a:solidFill>
                  <a:srgbClr val="002060"/>
                </a:solidFill>
                <a:latin typeface="Gill Sans MT" pitchFamily="34" charset="0"/>
              </a:rPr>
              <a:t>creación intencional de una relación fiduciaria</a:t>
            </a:r>
          </a:p>
          <a:p>
            <a:pPr eaLnBrk="1" hangingPunct="1">
              <a:lnSpc>
                <a:spcPct val="80000"/>
              </a:lnSpc>
            </a:pPr>
            <a:r>
              <a:rPr lang="es-ES" sz="2800" smtClean="0">
                <a:solidFill>
                  <a:srgbClr val="002060"/>
                </a:solidFill>
                <a:latin typeface="Gill Sans MT" pitchFamily="34" charset="0"/>
              </a:rPr>
              <a:t>El </a:t>
            </a:r>
            <a:r>
              <a:rPr lang="es-ES" sz="2800" b="1" smtClean="0">
                <a:solidFill>
                  <a:srgbClr val="002060"/>
                </a:solidFill>
                <a:latin typeface="Gill Sans MT" pitchFamily="34" charset="0"/>
              </a:rPr>
              <a:t>título legal </a:t>
            </a:r>
            <a:r>
              <a:rPr lang="es-ES" sz="2800" smtClean="0">
                <a:solidFill>
                  <a:srgbClr val="002060"/>
                </a:solidFill>
                <a:latin typeface="Gill Sans MT" pitchFamily="34" charset="0"/>
              </a:rPr>
              <a:t>de la propiedad la tiene el trustee, pero en beneficio de un tercero. </a:t>
            </a:r>
          </a:p>
          <a:p>
            <a:pPr eaLnBrk="1" hangingPunct="1">
              <a:lnSpc>
                <a:spcPct val="80000"/>
              </a:lnSpc>
            </a:pPr>
            <a:r>
              <a:rPr lang="es-ES" sz="2800" smtClean="0">
                <a:solidFill>
                  <a:srgbClr val="002060"/>
                </a:solidFill>
                <a:latin typeface="Gill Sans MT" pitchFamily="34" charset="0"/>
              </a:rPr>
              <a:t>El trust le </a:t>
            </a:r>
            <a:r>
              <a:rPr lang="es-ES" sz="2800" b="1" smtClean="0">
                <a:solidFill>
                  <a:srgbClr val="002060"/>
                </a:solidFill>
                <a:latin typeface="Gill Sans MT" pitchFamily="34" charset="0"/>
              </a:rPr>
              <a:t>impone deberes</a:t>
            </a:r>
            <a:r>
              <a:rPr lang="es-ES" sz="2800" smtClean="0">
                <a:solidFill>
                  <a:srgbClr val="002060"/>
                </a:solidFill>
                <a:latin typeface="Gill Sans MT" pitchFamily="34" charset="0"/>
              </a:rPr>
              <a:t> fiduciarios al trustee, que serán ejercidos en provecho del beneficiario.”</a:t>
            </a:r>
          </a:p>
          <a:p>
            <a:pPr eaLnBrk="1" hangingPunct="1">
              <a:lnSpc>
                <a:spcPct val="80000"/>
              </a:lnSpc>
            </a:pPr>
            <a:r>
              <a:rPr lang="es-ES" sz="2800" smtClean="0">
                <a:solidFill>
                  <a:srgbClr val="002060"/>
                </a:solidFill>
                <a:latin typeface="Gill Sans MT" pitchFamily="34" charset="0"/>
              </a:rPr>
              <a:t>El trustee está </a:t>
            </a:r>
            <a:r>
              <a:rPr lang="es-ES" sz="2800" b="1" smtClean="0">
                <a:solidFill>
                  <a:srgbClr val="002060"/>
                </a:solidFill>
                <a:latin typeface="Gill Sans MT" pitchFamily="34" charset="0"/>
              </a:rPr>
              <a:t>obligado en derecho de equidad </a:t>
            </a:r>
            <a:r>
              <a:rPr lang="es-ES" sz="2800" smtClean="0">
                <a:solidFill>
                  <a:srgbClr val="002060"/>
                </a:solidFill>
                <a:latin typeface="Gill Sans MT" pitchFamily="34" charset="0"/>
              </a:rPr>
              <a:t>a manejarlos en beneficio de un tercero (cestui que trust); </a:t>
            </a:r>
          </a:p>
          <a:p>
            <a:pPr eaLnBrk="1" hangingPunct="1">
              <a:lnSpc>
                <a:spcPct val="80000"/>
              </a:lnSpc>
            </a:pPr>
            <a:r>
              <a:rPr lang="es-ES" sz="2800" smtClean="0">
                <a:solidFill>
                  <a:srgbClr val="002060"/>
                </a:solidFill>
                <a:latin typeface="Gill Sans MT" pitchFamily="34" charset="0"/>
              </a:rPr>
              <a:t>Negocio que surge como resultado de un acto </a:t>
            </a:r>
            <a:r>
              <a:rPr lang="es-ES" sz="2800" b="1" smtClean="0">
                <a:solidFill>
                  <a:srgbClr val="002060"/>
                </a:solidFill>
                <a:latin typeface="Gill Sans MT" pitchFamily="34" charset="0"/>
              </a:rPr>
              <a:t>volitivo expreso </a:t>
            </a:r>
            <a:r>
              <a:rPr lang="es-ES" sz="2800" smtClean="0">
                <a:solidFill>
                  <a:srgbClr val="002060"/>
                </a:solidFill>
                <a:latin typeface="Gill Sans MT" pitchFamily="34" charset="0"/>
              </a:rPr>
              <a:t>de la persona que crea el trust”. </a:t>
            </a:r>
          </a:p>
          <a:p>
            <a:pPr eaLnBrk="1" hangingPunct="1">
              <a:buFont typeface="Arial" pitchFamily="34" charset="0"/>
              <a:buNone/>
            </a:pPr>
            <a:endParaRPr lang="es-ES" smtClean="0">
              <a:latin typeface="Gill Sans MT" pitchFamily="34" charset="0"/>
            </a:endParaRP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7893" name="4 Marcador de contenido"/>
          <p:cNvSpPr>
            <a:spLocks noGrp="1"/>
          </p:cNvSpPr>
          <p:nvPr>
            <p:ph idx="1"/>
          </p:nvPr>
        </p:nvSpPr>
        <p:spPr>
          <a:xfrm>
            <a:off x="457200" y="1916113"/>
            <a:ext cx="8229600" cy="4210050"/>
          </a:xfrm>
        </p:spPr>
        <p:txBody>
          <a:bodyPr>
            <a:normAutofit/>
          </a:bodyPr>
          <a:lstStyle/>
          <a:p>
            <a:pPr>
              <a:buFont typeface="Arial" pitchFamily="34" charset="0"/>
              <a:buNone/>
            </a:pPr>
            <a:r>
              <a:rPr lang="es-ES_tradnl" dirty="0" smtClean="0"/>
              <a:t>	</a:t>
            </a:r>
            <a:r>
              <a:rPr lang="es-ES_tradnl" sz="3600" dirty="0" smtClean="0"/>
              <a:t>El Fideicomiso es un contrato de medio o de gestión, y no de resultado.  La responsabilidad corresponde al Fiduciario, pero los beneficios no.  El Fiduciario es un profesional.  </a:t>
            </a:r>
            <a:endParaRPr lang="es-MX" sz="3600" dirty="0" smtClean="0"/>
          </a:p>
          <a:p>
            <a:pPr>
              <a:buFont typeface="Arial" pitchFamily="34" charset="0"/>
              <a:buNone/>
            </a:pPr>
            <a:r>
              <a:rPr lang="es-ES_tradnl" sz="3600" dirty="0" smtClean="0"/>
              <a:t> </a:t>
            </a:r>
            <a:endParaRPr lang="es-MX" sz="3600" dirty="0" smtClean="0"/>
          </a:p>
          <a:p>
            <a:pPr>
              <a:buFont typeface="Arial" pitchFamily="34" charset="0"/>
              <a:buNone/>
            </a:pPr>
            <a:r>
              <a:rPr lang="es-ES_tradnl" dirty="0" smtClean="0"/>
              <a:t>	</a:t>
            </a:r>
            <a:endParaRPr lang="es-MX" dirty="0" smtClean="0"/>
          </a:p>
        </p:txBody>
      </p:sp>
      <p:sp>
        <p:nvSpPr>
          <p:cNvPr id="37892" name="3 Título"/>
          <p:cNvSpPr>
            <a:spLocks noGrp="1"/>
          </p:cNvSpPr>
          <p:nvPr>
            <p:ph type="title"/>
          </p:nvPr>
        </p:nvSpPr>
        <p:spPr>
          <a:xfrm>
            <a:off x="457200" y="692150"/>
            <a:ext cx="8229600" cy="1143000"/>
          </a:xfrm>
        </p:spPr>
        <p:txBody>
          <a:bodyPr/>
          <a:lstStyle/>
          <a:p>
            <a:r>
              <a:rPr lang="es-ES_tradnl" b="1" smtClean="0"/>
              <a:t>Gestión (medio) vrs. Resultado</a:t>
            </a:r>
            <a:endParaRPr lang="es-MX" b="1" smtClean="0"/>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8917" name="4 Marcador de contenido"/>
          <p:cNvSpPr>
            <a:spLocks noGrp="1"/>
          </p:cNvSpPr>
          <p:nvPr>
            <p:ph idx="1"/>
          </p:nvPr>
        </p:nvSpPr>
        <p:spPr>
          <a:xfrm>
            <a:off x="457200" y="1916113"/>
            <a:ext cx="8229600" cy="4210050"/>
          </a:xfrm>
        </p:spPr>
        <p:txBody>
          <a:bodyPr/>
          <a:lstStyle/>
          <a:p>
            <a:pPr>
              <a:buFont typeface="Arial" pitchFamily="34" charset="0"/>
              <a:buNone/>
            </a:pPr>
            <a:r>
              <a:rPr lang="es-ES_tradnl" smtClean="0"/>
              <a:t>	Se refleja en el evitar activamente el conflicto de interés.  El Fiduciario no debe beneficiarse de ninguna operación del Fideicomiso </a:t>
            </a:r>
          </a:p>
          <a:p>
            <a:pPr>
              <a:buFont typeface="Arial" pitchFamily="34" charset="0"/>
              <a:buNone/>
            </a:pPr>
            <a:r>
              <a:rPr lang="es-ES_tradnl" smtClean="0"/>
              <a:t>	</a:t>
            </a:r>
          </a:p>
          <a:p>
            <a:pPr>
              <a:buFont typeface="Arial" pitchFamily="34" charset="0"/>
              <a:buNone/>
            </a:pPr>
            <a:r>
              <a:rPr lang="es-ES_tradnl" smtClean="0"/>
              <a:t>	El common law reconoce la “no further inquire rule”, que establece dolosa y anulable toda operación del fiduciario en beneficio propio. </a:t>
            </a:r>
            <a:endParaRPr lang="es-MX" smtClean="0"/>
          </a:p>
          <a:p>
            <a:pPr>
              <a:buFont typeface="Arial" pitchFamily="34" charset="0"/>
              <a:buNone/>
            </a:pPr>
            <a:endParaRPr lang="es-MX" smtClean="0"/>
          </a:p>
        </p:txBody>
      </p:sp>
      <p:sp>
        <p:nvSpPr>
          <p:cNvPr id="38916" name="3 Título"/>
          <p:cNvSpPr>
            <a:spLocks noGrp="1"/>
          </p:cNvSpPr>
          <p:nvPr>
            <p:ph type="title"/>
          </p:nvPr>
        </p:nvSpPr>
        <p:spPr>
          <a:xfrm>
            <a:off x="457200" y="692150"/>
            <a:ext cx="8229600" cy="1143000"/>
          </a:xfrm>
        </p:spPr>
        <p:txBody>
          <a:bodyPr/>
          <a:lstStyle/>
          <a:p>
            <a:r>
              <a:rPr lang="es-ES_tradnl" b="1" smtClean="0"/>
              <a:t>deber de lealtad fiduciaria</a:t>
            </a:r>
            <a:endParaRPr lang="es-MX" b="1" smtClean="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39941" name="4 Marcador de contenido"/>
          <p:cNvSpPr>
            <a:spLocks noGrp="1"/>
          </p:cNvSpPr>
          <p:nvPr>
            <p:ph idx="1"/>
          </p:nvPr>
        </p:nvSpPr>
        <p:spPr>
          <a:xfrm>
            <a:off x="0" y="1557338"/>
            <a:ext cx="9144000" cy="5141912"/>
          </a:xfrm>
        </p:spPr>
        <p:txBody>
          <a:bodyPr/>
          <a:lstStyle/>
          <a:p>
            <a:pPr>
              <a:buFont typeface="Arial" pitchFamily="34" charset="0"/>
              <a:buNone/>
            </a:pPr>
            <a:r>
              <a:rPr lang="es-ES_tradnl" dirty="0" smtClean="0"/>
              <a:t>	</a:t>
            </a:r>
            <a:r>
              <a:rPr lang="es-ES_tradnl" sz="2400" dirty="0" smtClean="0"/>
              <a:t>La regla original se ha suavizado de la siguiente forma:  Se aceptan las situaciones de operaciones del Fiduciario en Beneficio Propio, cuando:</a:t>
            </a:r>
            <a:endParaRPr lang="es-MX" sz="2400" dirty="0" smtClean="0"/>
          </a:p>
          <a:p>
            <a:pPr lvl="1"/>
            <a:r>
              <a:rPr lang="es-ES_tradnl" sz="2400" dirty="0" smtClean="0"/>
              <a:t>La transacción era permitida bajo los términos del contrato; </a:t>
            </a:r>
            <a:endParaRPr lang="es-MX" sz="2400" dirty="0" smtClean="0"/>
          </a:p>
          <a:p>
            <a:pPr lvl="1"/>
            <a:r>
              <a:rPr lang="es-ES_tradnl" sz="2400" dirty="0" smtClean="0"/>
              <a:t>La transacción fue aprobada judicialmente; </a:t>
            </a:r>
            <a:endParaRPr lang="es-MX" sz="2400" dirty="0" smtClean="0"/>
          </a:p>
          <a:p>
            <a:pPr lvl="1"/>
            <a:r>
              <a:rPr lang="es-ES_tradnl" sz="2400" dirty="0" smtClean="0"/>
              <a:t>El beneficiario (fideicomisario) no inicio acción judicial dentro del plazo de caducidad correspondiente; </a:t>
            </a:r>
            <a:endParaRPr lang="es-MX" sz="2400" dirty="0" smtClean="0"/>
          </a:p>
          <a:p>
            <a:pPr lvl="1"/>
            <a:r>
              <a:rPr lang="es-ES_tradnl" sz="2400" dirty="0" smtClean="0"/>
              <a:t>El beneficiario consintió lo actuado por el fiduciario, ratificando o liberando de responsabilidad. La transacción se refiere a un contrato o reclamo del fiduciario, anterior al Fideicomiso.</a:t>
            </a:r>
            <a:endParaRPr lang="es-MX" sz="2400" dirty="0" smtClean="0"/>
          </a:p>
        </p:txBody>
      </p:sp>
      <p:sp>
        <p:nvSpPr>
          <p:cNvPr id="39940" name="3 Título"/>
          <p:cNvSpPr>
            <a:spLocks noGrp="1"/>
          </p:cNvSpPr>
          <p:nvPr>
            <p:ph type="title"/>
          </p:nvPr>
        </p:nvSpPr>
        <p:spPr>
          <a:xfrm>
            <a:off x="457200" y="457200"/>
            <a:ext cx="8229600" cy="1143000"/>
          </a:xfrm>
        </p:spPr>
        <p:txBody>
          <a:bodyPr/>
          <a:lstStyle/>
          <a:p>
            <a:r>
              <a:rPr lang="es-ES_tradnl" b="1" smtClean="0"/>
              <a:t>“no further inquire rule”</a:t>
            </a:r>
            <a:endParaRPr lang="es-MX" b="1" smtClean="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0965" name="4 Marcador de contenido"/>
          <p:cNvSpPr>
            <a:spLocks noGrp="1"/>
          </p:cNvSpPr>
          <p:nvPr>
            <p:ph idx="1"/>
          </p:nvPr>
        </p:nvSpPr>
        <p:spPr>
          <a:xfrm>
            <a:off x="457200" y="1989138"/>
            <a:ext cx="8229600" cy="4137025"/>
          </a:xfrm>
        </p:spPr>
        <p:txBody>
          <a:bodyPr/>
          <a:lstStyle/>
          <a:p>
            <a:pPr>
              <a:buFont typeface="Arial" pitchFamily="34" charset="0"/>
              <a:buNone/>
            </a:pPr>
            <a:r>
              <a:rPr lang="es-ES_tradnl" smtClean="0"/>
              <a:t>A. Cuando Hay alternativas de conducta, porque intereses pueden prevalecer ante obligaciones legales o contractuales; </a:t>
            </a:r>
          </a:p>
          <a:p>
            <a:pPr>
              <a:buFont typeface="Arial" pitchFamily="34" charset="0"/>
              <a:buNone/>
            </a:pPr>
            <a:r>
              <a:rPr lang="es-ES_tradnl" smtClean="0"/>
              <a:t>B. Cuando se busca ventaja frente a optar entre deber e interés creado; o </a:t>
            </a:r>
          </a:p>
          <a:p>
            <a:pPr>
              <a:buFont typeface="Arial" pitchFamily="34" charset="0"/>
              <a:buNone/>
            </a:pPr>
            <a:r>
              <a:rPr lang="es-ES_tradnl" smtClean="0"/>
              <a:t>C. Cuando se renuncia a deberes contra prestación de prebenda. </a:t>
            </a:r>
            <a:endParaRPr lang="es-MX" smtClean="0"/>
          </a:p>
        </p:txBody>
      </p:sp>
      <p:sp>
        <p:nvSpPr>
          <p:cNvPr id="40964" name="3 Título"/>
          <p:cNvSpPr>
            <a:spLocks noGrp="1"/>
          </p:cNvSpPr>
          <p:nvPr>
            <p:ph type="title"/>
          </p:nvPr>
        </p:nvSpPr>
        <p:spPr>
          <a:xfrm>
            <a:off x="457200" y="692150"/>
            <a:ext cx="8229600" cy="1143000"/>
          </a:xfrm>
        </p:spPr>
        <p:txBody>
          <a:bodyPr>
            <a:normAutofit/>
          </a:bodyPr>
          <a:lstStyle/>
          <a:p>
            <a:r>
              <a:rPr lang="es-ES_tradnl" b="1" smtClean="0"/>
              <a:t>Situaciones de Conflicto de interés</a:t>
            </a:r>
            <a:endParaRPr lang="es-MX" b="1" smtClean="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1989" name="4 Marcador de contenido"/>
          <p:cNvSpPr>
            <a:spLocks noGrp="1"/>
          </p:cNvSpPr>
          <p:nvPr>
            <p:ph idx="1"/>
          </p:nvPr>
        </p:nvSpPr>
        <p:spPr>
          <a:xfrm>
            <a:off x="457200" y="1844675"/>
            <a:ext cx="8229600" cy="4281488"/>
          </a:xfrm>
        </p:spPr>
        <p:txBody>
          <a:bodyPr/>
          <a:lstStyle/>
          <a:p>
            <a:endParaRPr lang="es-ES_tradnl" dirty="0" smtClean="0"/>
          </a:p>
          <a:p>
            <a:r>
              <a:rPr lang="es-ES_tradnl" dirty="0" smtClean="0"/>
              <a:t>Diseño y Estructuración</a:t>
            </a:r>
            <a:endParaRPr lang="es-MX" dirty="0" smtClean="0"/>
          </a:p>
          <a:p>
            <a:r>
              <a:rPr lang="es-ES_tradnl" dirty="0" smtClean="0"/>
              <a:t>Formalización</a:t>
            </a:r>
            <a:endParaRPr lang="es-MX" dirty="0" smtClean="0"/>
          </a:p>
          <a:p>
            <a:r>
              <a:rPr lang="es-ES_tradnl" dirty="0" smtClean="0"/>
              <a:t>Inscripción y Registro</a:t>
            </a:r>
          </a:p>
          <a:p>
            <a:r>
              <a:rPr lang="es-ES_tradnl" dirty="0" smtClean="0"/>
              <a:t>Gestión</a:t>
            </a:r>
          </a:p>
          <a:p>
            <a:r>
              <a:rPr lang="es-ES_tradnl" dirty="0" smtClean="0"/>
              <a:t>Extinción y Liquidación</a:t>
            </a:r>
            <a:endParaRPr lang="es-MX" dirty="0" smtClean="0"/>
          </a:p>
          <a:p>
            <a:pPr>
              <a:buFont typeface="Arial" pitchFamily="34" charset="0"/>
              <a:buNone/>
            </a:pPr>
            <a:endParaRPr lang="es-MX" dirty="0" smtClean="0"/>
          </a:p>
        </p:txBody>
      </p:sp>
      <p:sp>
        <p:nvSpPr>
          <p:cNvPr id="41988" name="3 Título"/>
          <p:cNvSpPr>
            <a:spLocks noGrp="1"/>
          </p:cNvSpPr>
          <p:nvPr>
            <p:ph type="title"/>
          </p:nvPr>
        </p:nvSpPr>
        <p:spPr>
          <a:xfrm>
            <a:off x="457200" y="692150"/>
            <a:ext cx="8229600" cy="1143000"/>
          </a:xfrm>
        </p:spPr>
        <p:txBody>
          <a:bodyPr/>
          <a:lstStyle/>
          <a:p>
            <a:r>
              <a:rPr lang="es-ES_tradnl" b="1" smtClean="0"/>
              <a:t>Proceso Fiduciario</a:t>
            </a:r>
            <a:endParaRPr lang="es-MX" b="1" smtClean="0"/>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3013" name="4 Marcador de contenido"/>
          <p:cNvSpPr>
            <a:spLocks noGrp="1"/>
          </p:cNvSpPr>
          <p:nvPr>
            <p:ph idx="1"/>
          </p:nvPr>
        </p:nvSpPr>
        <p:spPr>
          <a:xfrm>
            <a:off x="457200" y="1916113"/>
            <a:ext cx="8229600" cy="4210050"/>
          </a:xfrm>
        </p:spPr>
        <p:txBody>
          <a:bodyPr/>
          <a:lstStyle/>
          <a:p>
            <a:pPr algn="ctr">
              <a:buFont typeface="Arial" pitchFamily="34" charset="0"/>
              <a:buNone/>
            </a:pPr>
            <a:r>
              <a:rPr lang="es-ES" b="1" smtClean="0"/>
              <a:t>Lealtad</a:t>
            </a:r>
            <a:r>
              <a:rPr lang="es-ES" smtClean="0"/>
              <a:t> y </a:t>
            </a:r>
          </a:p>
          <a:p>
            <a:pPr algn="ctr">
              <a:buFont typeface="Arial" pitchFamily="34" charset="0"/>
              <a:buNone/>
            </a:pPr>
            <a:r>
              <a:rPr lang="es-ES" b="1" smtClean="0"/>
              <a:t>Prudencia</a:t>
            </a:r>
            <a:r>
              <a:rPr lang="es-ES" smtClean="0"/>
              <a:t> (habilidad, cuidado y precaución)</a:t>
            </a:r>
          </a:p>
          <a:p>
            <a:pPr algn="ctr">
              <a:buFont typeface="Arial" pitchFamily="34" charset="0"/>
              <a:buNone/>
            </a:pPr>
            <a:endParaRPr lang="es-ES" smtClean="0"/>
          </a:p>
          <a:p>
            <a:pPr algn="just">
              <a:buFont typeface="Arial" pitchFamily="34" charset="0"/>
              <a:buNone/>
            </a:pPr>
            <a:r>
              <a:rPr lang="es-ES" smtClean="0"/>
              <a:t>	No basta actuar en ausencia de conflicto de interés, sino debe poderse actuar en ausencia de toda limitación que pueda afectar la estricta observancia de los intereses de los beneficiarios.</a:t>
            </a:r>
          </a:p>
          <a:p>
            <a:pPr algn="ctr">
              <a:buFont typeface="Arial" pitchFamily="34" charset="0"/>
              <a:buNone/>
            </a:pPr>
            <a:endParaRPr lang="es-MX" smtClean="0"/>
          </a:p>
        </p:txBody>
      </p:sp>
      <p:sp>
        <p:nvSpPr>
          <p:cNvPr id="43012" name="3 Título"/>
          <p:cNvSpPr>
            <a:spLocks noGrp="1"/>
          </p:cNvSpPr>
          <p:nvPr>
            <p:ph type="title"/>
          </p:nvPr>
        </p:nvSpPr>
        <p:spPr>
          <a:xfrm>
            <a:off x="457200" y="692150"/>
            <a:ext cx="8229600" cy="1143000"/>
          </a:xfrm>
        </p:spPr>
        <p:txBody>
          <a:bodyPr/>
          <a:lstStyle/>
          <a:p>
            <a:r>
              <a:rPr lang="es-ES" b="1" smtClean="0"/>
              <a:t>Deberes fiduciarios centrales</a:t>
            </a:r>
            <a:endParaRPr lang="es-MX" b="1" smtClean="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4037" name="4 Marcador de contenido"/>
          <p:cNvSpPr>
            <a:spLocks noGrp="1"/>
          </p:cNvSpPr>
          <p:nvPr>
            <p:ph idx="1"/>
          </p:nvPr>
        </p:nvSpPr>
        <p:spPr>
          <a:xfrm>
            <a:off x="457200" y="1916113"/>
            <a:ext cx="8229600" cy="4210050"/>
          </a:xfrm>
        </p:spPr>
        <p:txBody>
          <a:bodyPr/>
          <a:lstStyle/>
          <a:p>
            <a:r>
              <a:rPr lang="es-ES" dirty="0" smtClean="0"/>
              <a:t>ausencia de conflicto de interés</a:t>
            </a:r>
          </a:p>
          <a:p>
            <a:r>
              <a:rPr lang="es-ES" dirty="0" smtClean="0"/>
              <a:t>prohibición de negociar a favor propio el patrimonio </a:t>
            </a:r>
            <a:r>
              <a:rPr lang="es-ES" dirty="0" err="1" smtClean="0"/>
              <a:t>fideicometido</a:t>
            </a:r>
            <a:endParaRPr lang="es-ES" dirty="0" smtClean="0"/>
          </a:p>
          <a:p>
            <a:r>
              <a:rPr lang="es-ES" dirty="0" smtClean="0"/>
              <a:t>mantener control fiduciario </a:t>
            </a:r>
          </a:p>
          <a:p>
            <a:r>
              <a:rPr lang="es-ES" dirty="0" smtClean="0"/>
              <a:t>hacer las reclamaciones y defender el patrimonio </a:t>
            </a:r>
            <a:r>
              <a:rPr lang="es-ES" dirty="0" err="1" smtClean="0"/>
              <a:t>fideicometido</a:t>
            </a:r>
            <a:r>
              <a:rPr lang="es-ES" dirty="0" smtClean="0"/>
              <a:t> </a:t>
            </a:r>
          </a:p>
          <a:p>
            <a:r>
              <a:rPr lang="es-ES" dirty="0" smtClean="0"/>
              <a:t>obligación de mantener separado el patrimonio </a:t>
            </a:r>
            <a:r>
              <a:rPr lang="es-ES" dirty="0" err="1" smtClean="0"/>
              <a:t>fideicometido</a:t>
            </a:r>
            <a:r>
              <a:rPr lang="es-ES" dirty="0" smtClean="0"/>
              <a:t> del propio. </a:t>
            </a:r>
            <a:endParaRPr lang="es-MX" dirty="0" smtClean="0"/>
          </a:p>
          <a:p>
            <a:pPr>
              <a:buFont typeface="Arial" pitchFamily="34" charset="0"/>
              <a:buNone/>
            </a:pPr>
            <a:endParaRPr lang="es-MX" dirty="0" smtClean="0"/>
          </a:p>
        </p:txBody>
      </p:sp>
      <p:sp>
        <p:nvSpPr>
          <p:cNvPr id="44036" name="3 Título"/>
          <p:cNvSpPr>
            <a:spLocks noGrp="1"/>
          </p:cNvSpPr>
          <p:nvPr>
            <p:ph type="title"/>
          </p:nvPr>
        </p:nvSpPr>
        <p:spPr>
          <a:xfrm>
            <a:off x="457200" y="692150"/>
            <a:ext cx="8229600" cy="1143000"/>
          </a:xfrm>
        </p:spPr>
        <p:txBody>
          <a:bodyPr/>
          <a:lstStyle/>
          <a:p>
            <a:r>
              <a:rPr lang="es-ES_tradnl" b="1" dirty="0" smtClean="0"/>
              <a:t>Reglas Fiduciarias</a:t>
            </a:r>
            <a:endParaRPr lang="es-MX" b="1" dirty="0" smtClean="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5061" name="4 Marcador de contenido"/>
          <p:cNvSpPr>
            <a:spLocks noGrp="1"/>
          </p:cNvSpPr>
          <p:nvPr>
            <p:ph idx="1"/>
          </p:nvPr>
        </p:nvSpPr>
        <p:spPr>
          <a:xfrm>
            <a:off x="0" y="1844675"/>
            <a:ext cx="9144000" cy="4608513"/>
          </a:xfrm>
        </p:spPr>
        <p:txBody>
          <a:bodyPr>
            <a:normAutofit/>
          </a:bodyPr>
          <a:lstStyle/>
          <a:p>
            <a:r>
              <a:rPr lang="es-ES" sz="2800" dirty="0" smtClean="0"/>
              <a:t>La regla de obligación de revelar información relevante</a:t>
            </a:r>
            <a:endParaRPr lang="es-MX" sz="2800" dirty="0" smtClean="0"/>
          </a:p>
          <a:p>
            <a:r>
              <a:rPr lang="es-ES" sz="2800" dirty="0" smtClean="0"/>
              <a:t>El deber de cuidado y habilidad del que cuida lo propio:  Incorpora actuaciones, tales como cuidar y proteger activos, cobrar adeudos, cubrir gastos, entregar beneficios, llevar registro de operaciones.</a:t>
            </a:r>
            <a:endParaRPr lang="es-MX" sz="2800" dirty="0" smtClean="0"/>
          </a:p>
          <a:p>
            <a:r>
              <a:rPr lang="es-ES" sz="2800" dirty="0" smtClean="0"/>
              <a:t>El deber de prudencia – baja tolerancia al riesgo y diversificación.  El Fideicomitente busca generalmente una administración profesional por encima de la preservación del patrimonio inmobiliario ancestral</a:t>
            </a:r>
            <a:endParaRPr lang="es-MX" sz="2800" dirty="0" smtClean="0"/>
          </a:p>
        </p:txBody>
      </p:sp>
      <p:sp>
        <p:nvSpPr>
          <p:cNvPr id="45060" name="3 Título"/>
          <p:cNvSpPr>
            <a:spLocks noGrp="1"/>
          </p:cNvSpPr>
          <p:nvPr>
            <p:ph type="title"/>
          </p:nvPr>
        </p:nvSpPr>
        <p:spPr>
          <a:xfrm>
            <a:off x="457200" y="692150"/>
            <a:ext cx="8229600" cy="1143000"/>
          </a:xfrm>
        </p:spPr>
        <p:txBody>
          <a:bodyPr/>
          <a:lstStyle/>
          <a:p>
            <a:r>
              <a:rPr lang="es-ES_tradnl" b="1" smtClean="0"/>
              <a:t>Reglas Fiduciarias</a:t>
            </a:r>
            <a:endParaRPr lang="es-MX" b="1" smtClean="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6085" name="4 Marcador de contenido"/>
          <p:cNvSpPr>
            <a:spLocks noGrp="1"/>
          </p:cNvSpPr>
          <p:nvPr>
            <p:ph idx="1"/>
          </p:nvPr>
        </p:nvSpPr>
        <p:spPr>
          <a:xfrm>
            <a:off x="0" y="1916113"/>
            <a:ext cx="9144000" cy="4826000"/>
          </a:xfrm>
        </p:spPr>
        <p:txBody>
          <a:bodyPr/>
          <a:lstStyle/>
          <a:p>
            <a:r>
              <a:rPr lang="es-MX" sz="2700" dirty="0" smtClean="0"/>
              <a:t>Protección de abusos del Fiduciario, de forma que se </a:t>
            </a:r>
            <a:r>
              <a:rPr lang="es-MX" sz="2700" b="1" dirty="0" smtClean="0"/>
              <a:t>limita su actuación</a:t>
            </a:r>
            <a:r>
              <a:rPr lang="es-MX" sz="2700" dirty="0" smtClean="0"/>
              <a:t>, es el origen del Derecho de Administración Fiduciaria </a:t>
            </a:r>
          </a:p>
          <a:p>
            <a:r>
              <a:rPr lang="es-MX" sz="2700" dirty="0" smtClean="0"/>
              <a:t>La regla original (1836 </a:t>
            </a:r>
            <a:r>
              <a:rPr lang="es-MX" sz="2700" dirty="0" err="1" smtClean="0"/>
              <a:t>Equity</a:t>
            </a:r>
            <a:r>
              <a:rPr lang="es-MX" sz="2700" dirty="0" smtClean="0"/>
              <a:t> </a:t>
            </a:r>
            <a:r>
              <a:rPr lang="es-MX" sz="2700" dirty="0" err="1" smtClean="0"/>
              <a:t>Law</a:t>
            </a:r>
            <a:r>
              <a:rPr lang="es-MX" sz="2700" dirty="0" smtClean="0"/>
              <a:t>) era reconocer que el </a:t>
            </a:r>
            <a:r>
              <a:rPr lang="es-MX" sz="2700" b="1" dirty="0" smtClean="0"/>
              <a:t>fiduciario no tiene derecho a cambiar la naturaleza del patrimonio </a:t>
            </a:r>
            <a:r>
              <a:rPr lang="es-MX" sz="2700" dirty="0" smtClean="0"/>
              <a:t>de tierra a dinero, o dinero a tierra, a menos que se le hubiera facultado.  Hoy el Fiduciario debe revisar el Fideicomiso o la ley para reconocer sus propias facultades.  Las facultades se deben interpretar en forma restrictiva al contenido del contrato.   </a:t>
            </a:r>
          </a:p>
          <a:p>
            <a:endParaRPr lang="es-MX" dirty="0" smtClean="0"/>
          </a:p>
        </p:txBody>
      </p:sp>
      <p:sp>
        <p:nvSpPr>
          <p:cNvPr id="46084" name="3 Título"/>
          <p:cNvSpPr>
            <a:spLocks noGrp="1"/>
          </p:cNvSpPr>
          <p:nvPr>
            <p:ph type="title"/>
          </p:nvPr>
        </p:nvSpPr>
        <p:spPr>
          <a:xfrm>
            <a:off x="457200" y="692150"/>
            <a:ext cx="8229600" cy="1143000"/>
          </a:xfrm>
        </p:spPr>
        <p:txBody>
          <a:bodyPr>
            <a:normAutofit/>
          </a:bodyPr>
          <a:lstStyle/>
          <a:p>
            <a:r>
              <a:rPr lang="es-ES_tradnl" b="1" dirty="0" smtClean="0"/>
              <a:t>Relación de Agencia del Fiduciario</a:t>
            </a:r>
            <a:endParaRPr lang="es-MX" b="1" dirty="0" smtClean="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7109" name="4 Marcador de contenido"/>
          <p:cNvSpPr>
            <a:spLocks noGrp="1"/>
          </p:cNvSpPr>
          <p:nvPr>
            <p:ph idx="1"/>
          </p:nvPr>
        </p:nvSpPr>
        <p:spPr>
          <a:xfrm>
            <a:off x="0" y="1916113"/>
            <a:ext cx="9144000" cy="4210050"/>
          </a:xfrm>
        </p:spPr>
        <p:txBody>
          <a:bodyPr/>
          <a:lstStyle/>
          <a:p>
            <a:r>
              <a:rPr lang="es-ES_tradnl" dirty="0" smtClean="0"/>
              <a:t>Capacidad para reconocer y aceptar las consecuencias de un hecho realizado libremente</a:t>
            </a:r>
          </a:p>
          <a:p>
            <a:r>
              <a:rPr lang="es-ES_tradnl" dirty="0" smtClean="0"/>
              <a:t>Al ser consecuencia dañosa, la obligación es reparar</a:t>
            </a:r>
          </a:p>
          <a:p>
            <a:r>
              <a:rPr lang="es-ES_tradnl" dirty="0" smtClean="0"/>
              <a:t>Separación Tradicional</a:t>
            </a:r>
          </a:p>
          <a:p>
            <a:pPr lvl="1"/>
            <a:r>
              <a:rPr lang="es-ES_tradnl" dirty="0" smtClean="0"/>
              <a:t>Contractual – incumplimiento censurable de obligación valida y voluntariamente asumida</a:t>
            </a:r>
          </a:p>
          <a:p>
            <a:pPr lvl="1"/>
            <a:r>
              <a:rPr lang="es-ES_tradnl" dirty="0" smtClean="0"/>
              <a:t>Extracontractual – Producción de daño a quien no tenía relación alguna previa.</a:t>
            </a:r>
            <a:endParaRPr lang="es-MX" dirty="0" smtClean="0"/>
          </a:p>
        </p:txBody>
      </p:sp>
      <p:sp>
        <p:nvSpPr>
          <p:cNvPr id="47108" name="3 Título"/>
          <p:cNvSpPr>
            <a:spLocks noGrp="1"/>
          </p:cNvSpPr>
          <p:nvPr>
            <p:ph type="title"/>
          </p:nvPr>
        </p:nvSpPr>
        <p:spPr>
          <a:xfrm>
            <a:off x="457200" y="457200"/>
            <a:ext cx="8229600" cy="1143000"/>
          </a:xfrm>
        </p:spPr>
        <p:txBody>
          <a:bodyPr/>
          <a:lstStyle/>
          <a:p>
            <a:r>
              <a:rPr lang="es-ES_tradnl" b="1" smtClean="0"/>
              <a:t>Responsabilidad</a:t>
            </a:r>
            <a:endParaRPr lang="es-MX" b="1"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50913"/>
          </a:xfrm>
        </p:spPr>
        <p:txBody>
          <a:bodyPr/>
          <a:lstStyle/>
          <a:p>
            <a:pPr eaLnBrk="1" hangingPunct="1">
              <a:defRPr/>
            </a:pPr>
            <a:r>
              <a:rPr lang="es-MX" b="1" dirty="0" smtClean="0">
                <a:solidFill>
                  <a:schemeClr val="accent6">
                    <a:lumMod val="75000"/>
                  </a:schemeClr>
                </a:solidFill>
              </a:rPr>
              <a:t>Sujetos del Trust</a:t>
            </a:r>
            <a:endParaRPr lang="es-ES" dirty="0">
              <a:solidFill>
                <a:schemeClr val="accent6">
                  <a:lumMod val="75000"/>
                </a:schemeClr>
              </a:solidFill>
            </a:endParaRPr>
          </a:p>
        </p:txBody>
      </p:sp>
      <p:sp>
        <p:nvSpPr>
          <p:cNvPr id="5" name="4 Marcador de contenido"/>
          <p:cNvSpPr>
            <a:spLocks noGrp="1"/>
          </p:cNvSpPr>
          <p:nvPr>
            <p:ph idx="1"/>
          </p:nvPr>
        </p:nvSpPr>
        <p:spPr>
          <a:xfrm>
            <a:off x="457200" y="1643063"/>
            <a:ext cx="8229600" cy="4483100"/>
          </a:xfrm>
        </p:spPr>
        <p:txBody>
          <a:bodyPr/>
          <a:lstStyle/>
          <a:p>
            <a:pPr marL="457200" indent="-457200" eaLnBrk="1" hangingPunct="1">
              <a:lnSpc>
                <a:spcPct val="80000"/>
              </a:lnSpc>
              <a:buFont typeface="Wingdings" pitchFamily="2" charset="2"/>
              <a:buNone/>
              <a:defRPr/>
            </a:pPr>
            <a:r>
              <a:rPr lang="es-ES" sz="2600" dirty="0" smtClean="0">
                <a:solidFill>
                  <a:srgbClr val="002060"/>
                </a:solidFill>
                <a:latin typeface="Gill Sans MT" pitchFamily="34" charset="0"/>
              </a:rPr>
              <a:t>     El </a:t>
            </a:r>
            <a:r>
              <a:rPr lang="es-ES" sz="2600" b="1" dirty="0" err="1" smtClean="0">
                <a:solidFill>
                  <a:srgbClr val="002060"/>
                </a:solidFill>
                <a:latin typeface="Gill Sans MT" pitchFamily="34" charset="0"/>
              </a:rPr>
              <a:t>settlor</a:t>
            </a:r>
            <a:r>
              <a:rPr lang="es-ES" sz="2600" dirty="0" smtClean="0">
                <a:solidFill>
                  <a:srgbClr val="002060"/>
                </a:solidFill>
                <a:latin typeface="Gill Sans MT" pitchFamily="34" charset="0"/>
              </a:rPr>
              <a:t> (fideicomitente) creador del trust, y generalmente desaparece una vez constituido, salvo que se reserve el derecho de revocarlo, alterarlo o enmendarlo, pudiendo también reservarse el derecho de dirigir al </a:t>
            </a:r>
            <a:r>
              <a:rPr lang="es-ES" sz="2600" dirty="0" err="1" smtClean="0">
                <a:solidFill>
                  <a:srgbClr val="002060"/>
                </a:solidFill>
                <a:latin typeface="Gill Sans MT" pitchFamily="34" charset="0"/>
              </a:rPr>
              <a:t>trustee</a:t>
            </a:r>
            <a:r>
              <a:rPr lang="es-ES" sz="2600" dirty="0" smtClean="0">
                <a:solidFill>
                  <a:srgbClr val="002060"/>
                </a:solidFill>
                <a:latin typeface="Gill Sans MT" pitchFamily="34" charset="0"/>
              </a:rPr>
              <a:t> y vigilar los actos que a su juicio lo precisen.  </a:t>
            </a:r>
          </a:p>
          <a:p>
            <a:pPr marL="457200" indent="-457200" eaLnBrk="1" hangingPunct="1">
              <a:lnSpc>
                <a:spcPct val="80000"/>
              </a:lnSpc>
              <a:buFont typeface="Wingdings" pitchFamily="2" charset="2"/>
              <a:buNone/>
              <a:defRPr/>
            </a:pPr>
            <a:r>
              <a:rPr lang="es-ES" sz="2600" dirty="0" smtClean="0">
                <a:solidFill>
                  <a:srgbClr val="002060"/>
                </a:solidFill>
                <a:latin typeface="Gill Sans MT" pitchFamily="34" charset="0"/>
              </a:rPr>
              <a:t>	</a:t>
            </a:r>
          </a:p>
          <a:p>
            <a:pPr marL="457200" indent="-457200" eaLnBrk="1" hangingPunct="1">
              <a:lnSpc>
                <a:spcPct val="80000"/>
              </a:lnSpc>
              <a:buFont typeface="Wingdings" pitchFamily="2" charset="2"/>
              <a:buNone/>
              <a:defRPr/>
            </a:pPr>
            <a:r>
              <a:rPr lang="es-ES" sz="2600" dirty="0" smtClean="0">
                <a:solidFill>
                  <a:srgbClr val="002060"/>
                </a:solidFill>
                <a:latin typeface="Gill Sans MT" pitchFamily="34" charset="0"/>
              </a:rPr>
              <a:t>	El </a:t>
            </a:r>
            <a:r>
              <a:rPr lang="es-ES" sz="2600" b="1" dirty="0" err="1" smtClean="0">
                <a:solidFill>
                  <a:srgbClr val="002060"/>
                </a:solidFill>
                <a:latin typeface="Gill Sans MT" pitchFamily="34" charset="0"/>
              </a:rPr>
              <a:t>trustee</a:t>
            </a:r>
            <a:r>
              <a:rPr lang="es-ES" sz="2600" dirty="0" smtClean="0">
                <a:solidFill>
                  <a:srgbClr val="002060"/>
                </a:solidFill>
                <a:latin typeface="Gill Sans MT" pitchFamily="34" charset="0"/>
              </a:rPr>
              <a:t> (equivalente a nuestro fiduciario), y es a quien se le transmite la propiedad legal de los bienes y está obligado a realizar los fines o cumplir el encargo para los cuales dichos bienes le han sido transmitidos. y </a:t>
            </a:r>
          </a:p>
          <a:p>
            <a:pPr marL="457200" indent="-457200" eaLnBrk="1" hangingPunct="1">
              <a:lnSpc>
                <a:spcPct val="80000"/>
              </a:lnSpc>
              <a:buFont typeface="Wingdings" pitchFamily="2" charset="2"/>
              <a:buNone/>
              <a:defRPr/>
            </a:pPr>
            <a:r>
              <a:rPr lang="es-ES" sz="2600" dirty="0" smtClean="0">
                <a:solidFill>
                  <a:srgbClr val="002060"/>
                </a:solidFill>
                <a:latin typeface="Gill Sans MT" pitchFamily="34" charset="0"/>
              </a:rPr>
              <a:t>	</a:t>
            </a:r>
          </a:p>
          <a:p>
            <a:pPr marL="457200" indent="-457200" eaLnBrk="1" hangingPunct="1">
              <a:lnSpc>
                <a:spcPct val="80000"/>
              </a:lnSpc>
              <a:buFont typeface="Wingdings" pitchFamily="2" charset="2"/>
              <a:buNone/>
              <a:defRPr/>
            </a:pPr>
            <a:r>
              <a:rPr lang="es-ES" sz="2600" dirty="0" smtClean="0">
                <a:solidFill>
                  <a:srgbClr val="002060"/>
                </a:solidFill>
                <a:latin typeface="Gill Sans MT" pitchFamily="34" charset="0"/>
              </a:rPr>
              <a:t>	El </a:t>
            </a:r>
            <a:r>
              <a:rPr lang="es-ES" sz="2600" b="1" dirty="0" err="1" smtClean="0">
                <a:solidFill>
                  <a:srgbClr val="002060"/>
                </a:solidFill>
                <a:latin typeface="Gill Sans MT" pitchFamily="34" charset="0"/>
              </a:rPr>
              <a:t>cestui</a:t>
            </a:r>
            <a:r>
              <a:rPr lang="es-ES" sz="2600" b="1" dirty="0" smtClean="0">
                <a:solidFill>
                  <a:srgbClr val="002060"/>
                </a:solidFill>
                <a:latin typeface="Gill Sans MT" pitchFamily="34" charset="0"/>
              </a:rPr>
              <a:t> que trust</a:t>
            </a:r>
            <a:r>
              <a:rPr lang="es-ES" sz="2600" dirty="0" smtClean="0">
                <a:solidFill>
                  <a:srgbClr val="002060"/>
                </a:solidFill>
                <a:latin typeface="Gill Sans MT" pitchFamily="34" charset="0"/>
              </a:rPr>
              <a:t> (fideicomisario), persona en favor de quien se constituyó y funciona.</a:t>
            </a:r>
          </a:p>
          <a:p>
            <a:pPr eaLnBrk="1" hangingPunct="1">
              <a:buFont typeface="Arial" pitchFamily="34" charset="0"/>
              <a:buNone/>
              <a:defRPr/>
            </a:pPr>
            <a:endParaRPr lang="es-ES" dirty="0">
              <a:latin typeface="Gill Sans MT" pitchFamily="34" charset="0"/>
            </a:endParaRP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8133" name="4 Marcador de contenido"/>
          <p:cNvSpPr>
            <a:spLocks noGrp="1"/>
          </p:cNvSpPr>
          <p:nvPr>
            <p:ph idx="1"/>
          </p:nvPr>
        </p:nvSpPr>
        <p:spPr/>
        <p:txBody>
          <a:bodyPr/>
          <a:lstStyle/>
          <a:p>
            <a:pPr algn="just"/>
            <a:r>
              <a:rPr lang="es-ES_tradnl" dirty="0" smtClean="0"/>
              <a:t>Extracontractual – objetiva, peligrosas o creadas por empresario por servicio remunerado con riesgos intrínsecos y evidentes (presunción de culpa)</a:t>
            </a:r>
          </a:p>
          <a:p>
            <a:pPr algn="just">
              <a:buFont typeface="Arial" pitchFamily="34" charset="0"/>
              <a:buNone/>
            </a:pPr>
            <a:endParaRPr lang="es-ES_tradnl" dirty="0" smtClean="0"/>
          </a:p>
          <a:p>
            <a:pPr algn="just"/>
            <a:r>
              <a:rPr lang="es-ES_tradnl" dirty="0" smtClean="0"/>
              <a:t>Contractual – salvo obligaciones de medio (gestión) basta establecer obligación no satisfecha (no se necesita probar culpa)</a:t>
            </a:r>
            <a:endParaRPr lang="es-MX" dirty="0" smtClean="0"/>
          </a:p>
        </p:txBody>
      </p:sp>
      <p:sp>
        <p:nvSpPr>
          <p:cNvPr id="48132" name="3 Título"/>
          <p:cNvSpPr>
            <a:spLocks noGrp="1"/>
          </p:cNvSpPr>
          <p:nvPr>
            <p:ph type="title"/>
          </p:nvPr>
        </p:nvSpPr>
        <p:spPr>
          <a:xfrm>
            <a:off x="214282" y="338328"/>
            <a:ext cx="8472518" cy="1143000"/>
          </a:xfrm>
        </p:spPr>
        <p:txBody>
          <a:bodyPr>
            <a:normAutofit/>
          </a:bodyPr>
          <a:lstStyle/>
          <a:p>
            <a:r>
              <a:rPr lang="es-ES_tradnl" sz="4000" b="1" dirty="0" smtClean="0"/>
              <a:t>Responsabilidad Subjetiva u Objetiva</a:t>
            </a:r>
            <a:endParaRPr lang="es-MX" sz="4000" b="1" dirty="0" smtClean="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9157" name="4 Marcador de contenido"/>
          <p:cNvSpPr>
            <a:spLocks noGrp="1"/>
          </p:cNvSpPr>
          <p:nvPr>
            <p:ph idx="1"/>
          </p:nvPr>
        </p:nvSpPr>
        <p:spPr/>
        <p:txBody>
          <a:bodyPr/>
          <a:lstStyle/>
          <a:p>
            <a:r>
              <a:rPr lang="es-ES_tradnl" dirty="0" smtClean="0"/>
              <a:t>Mecanismo de desplazamiento de riesgos (seguros)</a:t>
            </a:r>
          </a:p>
          <a:p>
            <a:pPr>
              <a:buFont typeface="Arial" pitchFamily="34" charset="0"/>
              <a:buNone/>
            </a:pPr>
            <a:endParaRPr lang="es-ES_tradnl" dirty="0" smtClean="0"/>
          </a:p>
          <a:p>
            <a:r>
              <a:rPr lang="es-ES_tradnl" dirty="0" smtClean="0"/>
              <a:t>Acciones colectivas (perjuicios originados por misma causa, se extiende la sentencia a todos los que se encuentren en las mismas condiciones que el demandante – quebranto a noción de mensurabilidad del riesgo (severidad)</a:t>
            </a:r>
            <a:endParaRPr lang="es-MX" dirty="0" smtClean="0"/>
          </a:p>
        </p:txBody>
      </p:sp>
      <p:sp>
        <p:nvSpPr>
          <p:cNvPr id="49156" name="3 Título"/>
          <p:cNvSpPr>
            <a:spLocks noGrp="1"/>
          </p:cNvSpPr>
          <p:nvPr>
            <p:ph type="title"/>
          </p:nvPr>
        </p:nvSpPr>
        <p:spPr>
          <a:xfrm>
            <a:off x="457200" y="457200"/>
            <a:ext cx="8229600" cy="1143000"/>
          </a:xfrm>
        </p:spPr>
        <p:txBody>
          <a:bodyPr>
            <a:normAutofit/>
          </a:bodyPr>
          <a:lstStyle/>
          <a:p>
            <a:r>
              <a:rPr lang="es-ES_tradnl" b="1" dirty="0" smtClean="0"/>
              <a:t>Tendencias sobre responsabilidad</a:t>
            </a:r>
            <a:endParaRPr lang="es-MX" b="1" dirty="0" smtClean="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0181" name="4 Marcador de contenido"/>
          <p:cNvSpPr>
            <a:spLocks noGrp="1"/>
          </p:cNvSpPr>
          <p:nvPr>
            <p:ph idx="1"/>
          </p:nvPr>
        </p:nvSpPr>
        <p:spPr>
          <a:xfrm>
            <a:off x="457200" y="1600200"/>
            <a:ext cx="8229600" cy="4852988"/>
          </a:xfrm>
        </p:spPr>
        <p:txBody>
          <a:bodyPr/>
          <a:lstStyle/>
          <a:p>
            <a:r>
              <a:rPr lang="es-ES_tradnl" sz="2400" dirty="0" smtClean="0"/>
              <a:t>Civil: </a:t>
            </a:r>
          </a:p>
          <a:p>
            <a:r>
              <a:rPr lang="es-ES_tradnl" sz="2400" dirty="0" smtClean="0"/>
              <a:t>Laboral:</a:t>
            </a:r>
          </a:p>
          <a:p>
            <a:r>
              <a:rPr lang="es-ES_tradnl" sz="2400" dirty="0" smtClean="0"/>
              <a:t>Penal:</a:t>
            </a:r>
          </a:p>
          <a:p>
            <a:pPr lvl="1"/>
            <a:r>
              <a:rPr lang="es-ES_tradnl" sz="2400" dirty="0" smtClean="0"/>
              <a:t>Apropiación o Retención indebida</a:t>
            </a:r>
          </a:p>
          <a:p>
            <a:pPr lvl="1"/>
            <a:r>
              <a:rPr lang="es-ES_tradnl" sz="2400" dirty="0" smtClean="0"/>
              <a:t>Hurto (abuso de confianza)</a:t>
            </a:r>
          </a:p>
          <a:p>
            <a:pPr lvl="1"/>
            <a:r>
              <a:rPr lang="es-ES_tradnl" sz="2400" dirty="0" smtClean="0"/>
              <a:t>Divulgación de información falsa (Estafa x informaciones contables)</a:t>
            </a:r>
          </a:p>
          <a:p>
            <a:r>
              <a:rPr lang="es-ES_tradnl" sz="2400" dirty="0" smtClean="0"/>
              <a:t>Fiscal  disciplinaria (funcionario público)</a:t>
            </a:r>
          </a:p>
          <a:p>
            <a:pPr lvl="1"/>
            <a:r>
              <a:rPr lang="es-ES_tradnl" sz="2400" dirty="0" smtClean="0"/>
              <a:t>Probidad</a:t>
            </a:r>
          </a:p>
          <a:p>
            <a:r>
              <a:rPr lang="es-ES_tradnl" sz="2400" dirty="0" smtClean="0"/>
              <a:t>Administrativa (SIB)</a:t>
            </a:r>
          </a:p>
          <a:p>
            <a:r>
              <a:rPr lang="es-ES_tradnl" sz="2400" dirty="0" smtClean="0"/>
              <a:t>Fiscal </a:t>
            </a:r>
            <a:endParaRPr lang="es-MX" sz="2400" dirty="0" smtClean="0"/>
          </a:p>
        </p:txBody>
      </p:sp>
      <p:sp>
        <p:nvSpPr>
          <p:cNvPr id="50180" name="3 Título"/>
          <p:cNvSpPr>
            <a:spLocks noGrp="1"/>
          </p:cNvSpPr>
          <p:nvPr>
            <p:ph type="title"/>
          </p:nvPr>
        </p:nvSpPr>
        <p:spPr>
          <a:xfrm>
            <a:off x="457200" y="457200"/>
            <a:ext cx="8229600" cy="1143000"/>
          </a:xfrm>
        </p:spPr>
        <p:txBody>
          <a:bodyPr>
            <a:normAutofit/>
          </a:bodyPr>
          <a:lstStyle/>
          <a:p>
            <a:r>
              <a:rPr lang="es-ES_tradnl" b="1" dirty="0" smtClean="0"/>
              <a:t>Tipo de Responsabilidad Fiduciaria</a:t>
            </a:r>
            <a:endParaRPr lang="es-MX" b="1" dirty="0" smtClean="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1205" name="4 Marcador de contenido"/>
          <p:cNvSpPr>
            <a:spLocks noGrp="1"/>
          </p:cNvSpPr>
          <p:nvPr>
            <p:ph idx="1"/>
          </p:nvPr>
        </p:nvSpPr>
        <p:spPr/>
        <p:txBody>
          <a:bodyPr/>
          <a:lstStyle/>
          <a:p>
            <a:r>
              <a:rPr lang="es-ES_tradnl" dirty="0" smtClean="0"/>
              <a:t>gradación: </a:t>
            </a:r>
          </a:p>
          <a:p>
            <a:pPr lvl="1" algn="just"/>
            <a:r>
              <a:rPr lang="es-ES_tradnl" b="1" dirty="0" smtClean="0"/>
              <a:t>Grave,</a:t>
            </a:r>
            <a:r>
              <a:rPr lang="es-ES_tradnl" dirty="0" smtClean="0"/>
              <a:t> lata, negligencia: no manejar con el cuidado que aun los negligentes o de poca prudencia emplean en sus negocios propios</a:t>
            </a:r>
          </a:p>
          <a:p>
            <a:pPr lvl="1" algn="just"/>
            <a:r>
              <a:rPr lang="es-ES_tradnl" b="1" dirty="0" smtClean="0"/>
              <a:t>Leve: </a:t>
            </a:r>
            <a:r>
              <a:rPr lang="es-ES_tradnl" dirty="0" smtClean="0"/>
              <a:t>administrar como un buen padre de familia (falta a la diligencia que hombres emplean ordinariamente en sus negocios propios)</a:t>
            </a:r>
          </a:p>
          <a:p>
            <a:pPr lvl="1" algn="just"/>
            <a:r>
              <a:rPr lang="es-ES_tradnl" b="1" dirty="0" smtClean="0"/>
              <a:t>Levísima:  </a:t>
            </a:r>
            <a:r>
              <a:rPr lang="es-ES_tradnl" dirty="0" smtClean="0"/>
              <a:t>falta de aquella esmerada diligencia que un hombre juicioso emplea en la administración de los asuntos importantes</a:t>
            </a:r>
            <a:endParaRPr lang="es-MX" dirty="0" smtClean="0"/>
          </a:p>
        </p:txBody>
      </p:sp>
      <p:sp>
        <p:nvSpPr>
          <p:cNvPr id="51204" name="3 Título"/>
          <p:cNvSpPr>
            <a:spLocks noGrp="1"/>
          </p:cNvSpPr>
          <p:nvPr>
            <p:ph type="title"/>
          </p:nvPr>
        </p:nvSpPr>
        <p:spPr>
          <a:xfrm>
            <a:off x="457200" y="457200"/>
            <a:ext cx="8229600" cy="1143000"/>
          </a:xfrm>
        </p:spPr>
        <p:txBody>
          <a:bodyPr>
            <a:normAutofit/>
          </a:bodyPr>
          <a:lstStyle/>
          <a:p>
            <a:r>
              <a:rPr lang="es-ES_tradnl" sz="3600" b="1" smtClean="0"/>
              <a:t>Elementos de Responsabilidad Civil: Culpa</a:t>
            </a:r>
            <a:endParaRPr lang="es-MX" sz="3600" b="1" smtClean="0"/>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2229" name="4 Marcador de contenido"/>
          <p:cNvSpPr>
            <a:spLocks noGrp="1"/>
          </p:cNvSpPr>
          <p:nvPr>
            <p:ph idx="1"/>
          </p:nvPr>
        </p:nvSpPr>
        <p:spPr/>
        <p:txBody>
          <a:bodyPr/>
          <a:lstStyle/>
          <a:p>
            <a:pPr>
              <a:buFont typeface="Arial" pitchFamily="34" charset="0"/>
              <a:buNone/>
            </a:pPr>
            <a:endParaRPr lang="es-ES_tradnl" smtClean="0"/>
          </a:p>
          <a:p>
            <a:r>
              <a:rPr lang="es-ES_tradnl" smtClean="0"/>
              <a:t>Cierto, determinado y previsible</a:t>
            </a:r>
          </a:p>
          <a:p>
            <a:pPr>
              <a:buFont typeface="Arial" pitchFamily="34" charset="0"/>
              <a:buNone/>
            </a:pPr>
            <a:endParaRPr lang="es-ES_tradnl" smtClean="0"/>
          </a:p>
          <a:p>
            <a:r>
              <a:rPr lang="es-ES_tradnl" smtClean="0"/>
              <a:t>Vinculo de causalidad: conducta y daño</a:t>
            </a:r>
          </a:p>
          <a:p>
            <a:endParaRPr lang="es-MX" smtClean="0"/>
          </a:p>
        </p:txBody>
      </p:sp>
      <p:sp>
        <p:nvSpPr>
          <p:cNvPr id="52228" name="3 Título"/>
          <p:cNvSpPr>
            <a:spLocks noGrp="1"/>
          </p:cNvSpPr>
          <p:nvPr>
            <p:ph type="title"/>
          </p:nvPr>
        </p:nvSpPr>
        <p:spPr>
          <a:xfrm>
            <a:off x="0" y="692150"/>
            <a:ext cx="8686800" cy="1143000"/>
          </a:xfrm>
        </p:spPr>
        <p:txBody>
          <a:bodyPr>
            <a:normAutofit/>
          </a:bodyPr>
          <a:lstStyle/>
          <a:p>
            <a:r>
              <a:rPr lang="es-ES_tradnl" sz="3600" b="1" smtClean="0"/>
              <a:t>Elementos de la Responsabilidad Civil: Daño</a:t>
            </a:r>
            <a:endParaRPr lang="es-MX" sz="3600" b="1" smtClean="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3253" name="4 Marcador de contenido"/>
          <p:cNvSpPr>
            <a:spLocks noGrp="1"/>
          </p:cNvSpPr>
          <p:nvPr>
            <p:ph idx="1"/>
          </p:nvPr>
        </p:nvSpPr>
        <p:spPr>
          <a:xfrm>
            <a:off x="457200" y="1835150"/>
            <a:ext cx="8229600" cy="4291013"/>
          </a:xfrm>
        </p:spPr>
        <p:txBody>
          <a:bodyPr>
            <a:normAutofit/>
          </a:bodyPr>
          <a:lstStyle/>
          <a:p>
            <a:r>
              <a:rPr lang="es-ES_tradnl" sz="2800" dirty="0" smtClean="0"/>
              <a:t>Culpa victima (conducta impropia atribuible)</a:t>
            </a:r>
          </a:p>
          <a:p>
            <a:pPr>
              <a:buFont typeface="Arial" pitchFamily="34" charset="0"/>
              <a:buNone/>
            </a:pPr>
            <a:endParaRPr lang="es-ES_tradnl" sz="2800" dirty="0" smtClean="0"/>
          </a:p>
          <a:p>
            <a:r>
              <a:rPr lang="es-ES_tradnl" sz="2800" dirty="0" smtClean="0"/>
              <a:t>Fuerza Mayor o caso fortuito</a:t>
            </a:r>
          </a:p>
          <a:p>
            <a:pPr>
              <a:buFont typeface="Arial" pitchFamily="34" charset="0"/>
              <a:buNone/>
            </a:pPr>
            <a:endParaRPr lang="es-ES_tradnl" sz="2800" dirty="0" smtClean="0"/>
          </a:p>
          <a:p>
            <a:r>
              <a:rPr lang="es-ES_tradnl" sz="2800" dirty="0" smtClean="0"/>
              <a:t>Hecho irresistible de tercero (autoridad/príncipe)</a:t>
            </a:r>
          </a:p>
          <a:p>
            <a:pPr>
              <a:buFont typeface="Arial" pitchFamily="34" charset="0"/>
              <a:buNone/>
            </a:pPr>
            <a:endParaRPr lang="es-ES_tradnl" sz="2800" dirty="0" smtClean="0"/>
          </a:p>
          <a:p>
            <a:r>
              <a:rPr lang="es-ES_tradnl" sz="2800" dirty="0" smtClean="0"/>
              <a:t>Conformidad de la Victima (limitación/exoneración)</a:t>
            </a:r>
            <a:endParaRPr lang="es-MX" sz="2800" dirty="0" smtClean="0"/>
          </a:p>
        </p:txBody>
      </p:sp>
      <p:sp>
        <p:nvSpPr>
          <p:cNvPr id="53252" name="3 Título"/>
          <p:cNvSpPr>
            <a:spLocks noGrp="1"/>
          </p:cNvSpPr>
          <p:nvPr>
            <p:ph type="title"/>
          </p:nvPr>
        </p:nvSpPr>
        <p:spPr>
          <a:xfrm>
            <a:off x="457200" y="692150"/>
            <a:ext cx="8229600" cy="1143000"/>
          </a:xfrm>
        </p:spPr>
        <p:txBody>
          <a:bodyPr/>
          <a:lstStyle/>
          <a:p>
            <a:r>
              <a:rPr lang="es-ES_tradnl" b="1" smtClean="0"/>
              <a:t>Eximentes de Responsabilidad</a:t>
            </a:r>
            <a:endParaRPr lang="es-MX" b="1" smtClean="0"/>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4277" name="4 Marcador de contenido"/>
          <p:cNvSpPr>
            <a:spLocks noGrp="1"/>
          </p:cNvSpPr>
          <p:nvPr>
            <p:ph idx="1"/>
          </p:nvPr>
        </p:nvSpPr>
        <p:spPr/>
        <p:txBody>
          <a:bodyPr>
            <a:normAutofit lnSpcReduction="10000"/>
          </a:bodyPr>
          <a:lstStyle/>
          <a:p>
            <a:r>
              <a:rPr lang="es-ES_tradnl" sz="2400" b="1" smtClean="0"/>
              <a:t>Cumplimiento particularmente celoso (tutor)</a:t>
            </a:r>
          </a:p>
          <a:p>
            <a:pPr>
              <a:buFont typeface="Arial" pitchFamily="34" charset="0"/>
              <a:buNone/>
            </a:pPr>
            <a:r>
              <a:rPr lang="es-ES_tradnl" sz="2400" smtClean="0"/>
              <a:t>	(comunidad espera del comportamiento de gentes de bien y gestores profesionales, a quienes se le deposita mayor confianza)</a:t>
            </a:r>
          </a:p>
          <a:p>
            <a:pPr>
              <a:buFont typeface="Arial" pitchFamily="34" charset="0"/>
              <a:buNone/>
            </a:pPr>
            <a:endParaRPr lang="es-ES_tradnl" sz="2400" smtClean="0"/>
          </a:p>
          <a:p>
            <a:r>
              <a:rPr lang="es-ES_tradnl" sz="2400" b="1" smtClean="0"/>
              <a:t>Obligaciones de gestión o de medio </a:t>
            </a:r>
            <a:r>
              <a:rPr lang="es-ES_tradnl" sz="2400" smtClean="0"/>
              <a:t>(obligarse a tomar medidas que normalmente son aptas para conducir al resultado esperado, no se garantiza el resultado)</a:t>
            </a:r>
          </a:p>
          <a:p>
            <a:pPr lvl="1"/>
            <a:r>
              <a:rPr lang="es-ES_tradnl" sz="2400" smtClean="0"/>
              <a:t>Cajillas</a:t>
            </a:r>
          </a:p>
          <a:p>
            <a:pPr lvl="1"/>
            <a:r>
              <a:rPr lang="es-ES_tradnl" sz="2400" smtClean="0"/>
              <a:t>Médico o Abogado</a:t>
            </a:r>
          </a:p>
          <a:p>
            <a:pPr lvl="1"/>
            <a:r>
              <a:rPr lang="es-ES_tradnl" sz="2400" smtClean="0"/>
              <a:t>Inversión	</a:t>
            </a:r>
            <a:endParaRPr lang="es-MX" sz="2400" smtClean="0"/>
          </a:p>
        </p:txBody>
      </p:sp>
      <p:sp>
        <p:nvSpPr>
          <p:cNvPr id="54276" name="3 Título"/>
          <p:cNvSpPr>
            <a:spLocks noGrp="1"/>
          </p:cNvSpPr>
          <p:nvPr>
            <p:ph type="title"/>
          </p:nvPr>
        </p:nvSpPr>
        <p:spPr>
          <a:xfrm>
            <a:off x="457200" y="457200"/>
            <a:ext cx="8229600" cy="1143000"/>
          </a:xfrm>
        </p:spPr>
        <p:txBody>
          <a:bodyPr/>
          <a:lstStyle/>
          <a:p>
            <a:r>
              <a:rPr lang="es-ES_tradnl" b="1" smtClean="0"/>
              <a:t>Incumplimiento del Fiduciario</a:t>
            </a:r>
            <a:endParaRPr lang="es-MX" b="1" smtClean="0"/>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5301" name="4 Marcador de contenido"/>
          <p:cNvSpPr>
            <a:spLocks noGrp="1"/>
          </p:cNvSpPr>
          <p:nvPr>
            <p:ph idx="1"/>
          </p:nvPr>
        </p:nvSpPr>
        <p:spPr/>
        <p:txBody>
          <a:bodyPr/>
          <a:lstStyle/>
          <a:p>
            <a:r>
              <a:rPr lang="es-ES_tradnl" b="1" dirty="0" smtClean="0"/>
              <a:t>Obligaciones Profesionales</a:t>
            </a:r>
            <a:r>
              <a:rPr lang="es-ES_tradnl" dirty="0" smtClean="0"/>
              <a:t>: </a:t>
            </a:r>
          </a:p>
          <a:p>
            <a:pPr>
              <a:buFont typeface="Arial" pitchFamily="34" charset="0"/>
              <a:buNone/>
            </a:pPr>
            <a:r>
              <a:rPr lang="es-ES_tradnl" dirty="0" smtClean="0"/>
              <a:t>	conocimiento, lealtad, información, eficacia y prudencia</a:t>
            </a:r>
          </a:p>
          <a:p>
            <a:r>
              <a:rPr lang="es-ES_tradnl" b="1" dirty="0" smtClean="0"/>
              <a:t>Legales</a:t>
            </a:r>
          </a:p>
          <a:p>
            <a:r>
              <a:rPr lang="es-ES_tradnl" b="1" dirty="0" smtClean="0"/>
              <a:t>Contractuales</a:t>
            </a:r>
          </a:p>
          <a:p>
            <a:pPr lvl="1"/>
            <a:r>
              <a:rPr lang="es-ES_tradnl" sz="2400" dirty="0" smtClean="0"/>
              <a:t>Adhesión</a:t>
            </a:r>
          </a:p>
          <a:p>
            <a:pPr lvl="1"/>
            <a:r>
              <a:rPr lang="es-ES_tradnl" sz="2400" dirty="0" smtClean="0"/>
              <a:t>Abusivas</a:t>
            </a:r>
          </a:p>
          <a:p>
            <a:pPr lvl="1"/>
            <a:r>
              <a:rPr lang="es-ES_tradnl" sz="2400" dirty="0" smtClean="0"/>
              <a:t>Ambiguas</a:t>
            </a:r>
            <a:endParaRPr lang="es-MX" sz="2400" dirty="0" smtClean="0"/>
          </a:p>
        </p:txBody>
      </p:sp>
      <p:sp>
        <p:nvSpPr>
          <p:cNvPr id="55300" name="3 Título"/>
          <p:cNvSpPr>
            <a:spLocks noGrp="1"/>
          </p:cNvSpPr>
          <p:nvPr>
            <p:ph type="title"/>
          </p:nvPr>
        </p:nvSpPr>
        <p:spPr>
          <a:xfrm>
            <a:off x="457200" y="692150"/>
            <a:ext cx="8229600" cy="1143000"/>
          </a:xfrm>
        </p:spPr>
        <p:txBody>
          <a:bodyPr>
            <a:normAutofit/>
          </a:bodyPr>
          <a:lstStyle/>
          <a:p>
            <a:r>
              <a:rPr lang="es-ES_tradnl" sz="4000" b="1" dirty="0" smtClean="0"/>
              <a:t>Fuentes de Obligaciones Fiduciarias</a:t>
            </a:r>
            <a:endParaRPr lang="es-MX" sz="4000" b="1" dirty="0" smtClean="0"/>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6325" name="4 Marcador de contenido"/>
          <p:cNvSpPr>
            <a:spLocks noGrp="1"/>
          </p:cNvSpPr>
          <p:nvPr>
            <p:ph idx="1"/>
          </p:nvPr>
        </p:nvSpPr>
        <p:spPr>
          <a:xfrm>
            <a:off x="457200" y="1844675"/>
            <a:ext cx="8229600" cy="4281488"/>
          </a:xfrm>
        </p:spPr>
        <p:txBody>
          <a:bodyPr/>
          <a:lstStyle/>
          <a:p>
            <a:r>
              <a:rPr lang="es-ES_tradnl" dirty="0" smtClean="0"/>
              <a:t>ESTUDIO DE LAS PARTES INTERVINIENTES</a:t>
            </a:r>
          </a:p>
          <a:p>
            <a:pPr lvl="1"/>
            <a:r>
              <a:rPr lang="es-ES_tradnl" dirty="0" smtClean="0"/>
              <a:t>Conoce tu Cliente</a:t>
            </a:r>
          </a:p>
          <a:p>
            <a:pPr lvl="1"/>
            <a:r>
              <a:rPr lang="es-ES_tradnl" dirty="0" smtClean="0"/>
              <a:t>De donde vienen recursos</a:t>
            </a:r>
          </a:p>
          <a:p>
            <a:pPr lvl="1"/>
            <a:r>
              <a:rPr lang="es-ES_tradnl" dirty="0" smtClean="0"/>
              <a:t>Abstenerse de facilitar mecanismos de evasión</a:t>
            </a:r>
          </a:p>
          <a:p>
            <a:pPr lvl="1">
              <a:buFont typeface="Arial" pitchFamily="34" charset="0"/>
              <a:buNone/>
            </a:pPr>
            <a:endParaRPr lang="es-MX" dirty="0" smtClean="0"/>
          </a:p>
        </p:txBody>
      </p:sp>
      <p:sp>
        <p:nvSpPr>
          <p:cNvPr id="56324" name="3 Título"/>
          <p:cNvSpPr>
            <a:spLocks noGrp="1"/>
          </p:cNvSpPr>
          <p:nvPr>
            <p:ph type="title"/>
          </p:nvPr>
        </p:nvSpPr>
        <p:spPr>
          <a:xfrm>
            <a:off x="457200" y="692150"/>
            <a:ext cx="8229600" cy="1143000"/>
          </a:xfrm>
        </p:spPr>
        <p:txBody>
          <a:bodyPr>
            <a:normAutofit/>
          </a:bodyPr>
          <a:lstStyle/>
          <a:p>
            <a:r>
              <a:rPr lang="es-ES_tradnl" b="1" dirty="0" smtClean="0"/>
              <a:t>Obligaciones Previas del Fiduciario</a:t>
            </a:r>
            <a:endParaRPr lang="es-MX" b="1" dirty="0" smtClean="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7349" name="4 Marcador de contenido"/>
          <p:cNvSpPr>
            <a:spLocks noGrp="1"/>
          </p:cNvSpPr>
          <p:nvPr>
            <p:ph idx="1"/>
          </p:nvPr>
        </p:nvSpPr>
        <p:spPr>
          <a:xfrm>
            <a:off x="0" y="1844675"/>
            <a:ext cx="9144000" cy="4281488"/>
          </a:xfrm>
        </p:spPr>
        <p:txBody>
          <a:bodyPr/>
          <a:lstStyle/>
          <a:p>
            <a:r>
              <a:rPr lang="es-ES_tradnl" dirty="0" smtClean="0"/>
              <a:t>PONDERACIÓN SOBRE CALIDAD DE BIENES</a:t>
            </a:r>
          </a:p>
          <a:p>
            <a:pPr lvl="1"/>
            <a:r>
              <a:rPr lang="es-ES_tradnl" dirty="0" smtClean="0"/>
              <a:t>Avalúo por tercero</a:t>
            </a:r>
          </a:p>
          <a:p>
            <a:pPr lvl="1"/>
            <a:r>
              <a:rPr lang="es-ES_tradnl" dirty="0" smtClean="0"/>
              <a:t>Inspección </a:t>
            </a:r>
          </a:p>
          <a:p>
            <a:pPr lvl="1"/>
            <a:r>
              <a:rPr lang="es-ES_tradnl" dirty="0" smtClean="0"/>
              <a:t>Estudio de títulos</a:t>
            </a:r>
          </a:p>
          <a:p>
            <a:pPr lvl="1"/>
            <a:r>
              <a:rPr lang="es-ES_tradnl" dirty="0" smtClean="0"/>
              <a:t>Información a los interesados</a:t>
            </a:r>
            <a:endParaRPr lang="es-MX" dirty="0" smtClean="0"/>
          </a:p>
        </p:txBody>
      </p:sp>
      <p:sp>
        <p:nvSpPr>
          <p:cNvPr id="57348" name="3 Título"/>
          <p:cNvSpPr>
            <a:spLocks noGrp="1"/>
          </p:cNvSpPr>
          <p:nvPr>
            <p:ph type="title"/>
          </p:nvPr>
        </p:nvSpPr>
        <p:spPr>
          <a:xfrm>
            <a:off x="457200" y="476250"/>
            <a:ext cx="8229600" cy="1143000"/>
          </a:xfrm>
        </p:spPr>
        <p:txBody>
          <a:bodyPr>
            <a:normAutofit/>
          </a:bodyPr>
          <a:lstStyle/>
          <a:p>
            <a:r>
              <a:rPr lang="es-ES_tradnl" b="1" dirty="0" smtClean="0"/>
              <a:t>Obligaciones Previas del Fiduciario</a:t>
            </a:r>
            <a:endParaRPr lang="es-MX"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eaLnBrk="1" hangingPunct="1">
              <a:defRPr/>
            </a:pPr>
            <a:r>
              <a:rPr lang="es-MX" b="1" dirty="0" smtClean="0">
                <a:solidFill>
                  <a:schemeClr val="accent6">
                    <a:lumMod val="75000"/>
                  </a:schemeClr>
                </a:solidFill>
              </a:rPr>
              <a:t>Trust expreso y Trust implícito</a:t>
            </a:r>
            <a:endParaRPr lang="es-ES" dirty="0">
              <a:solidFill>
                <a:schemeClr val="accent6">
                  <a:lumMod val="75000"/>
                </a:schemeClr>
              </a:solidFill>
            </a:endParaRPr>
          </a:p>
        </p:txBody>
      </p:sp>
      <p:sp>
        <p:nvSpPr>
          <p:cNvPr id="24581" name="4 Marcador de contenido"/>
          <p:cNvSpPr>
            <a:spLocks noGrp="1"/>
          </p:cNvSpPr>
          <p:nvPr>
            <p:ph idx="1"/>
          </p:nvPr>
        </p:nvSpPr>
        <p:spPr/>
        <p:txBody>
          <a:bodyPr/>
          <a:lstStyle/>
          <a:p>
            <a:pPr eaLnBrk="1" hangingPunct="1">
              <a:buFont typeface="Arial" pitchFamily="34" charset="0"/>
              <a:buNone/>
            </a:pPr>
            <a:r>
              <a:rPr lang="es-ES" smtClean="0">
                <a:solidFill>
                  <a:srgbClr val="002060"/>
                </a:solidFill>
              </a:rPr>
              <a:t>En la tradición anglosajona, se identifican dos tipos trusts: el </a:t>
            </a:r>
            <a:r>
              <a:rPr lang="es-ES" b="1" smtClean="0">
                <a:solidFill>
                  <a:srgbClr val="002060"/>
                </a:solidFill>
              </a:rPr>
              <a:t>expreso</a:t>
            </a:r>
            <a:r>
              <a:rPr lang="es-ES" smtClean="0">
                <a:solidFill>
                  <a:srgbClr val="002060"/>
                </a:solidFill>
              </a:rPr>
              <a:t> (express trust) y el </a:t>
            </a:r>
            <a:r>
              <a:rPr lang="es-ES" b="1" smtClean="0">
                <a:solidFill>
                  <a:srgbClr val="002060"/>
                </a:solidFill>
              </a:rPr>
              <a:t>implícito</a:t>
            </a:r>
            <a:r>
              <a:rPr lang="es-ES" smtClean="0">
                <a:solidFill>
                  <a:srgbClr val="002060"/>
                </a:solidFill>
              </a:rPr>
              <a:t> (implied trust). El trust expreso se constituye mediante la voluntad expresada en forma inequívoca, ya sea escrita u oral, del fideicomitente, mientras que el trust implícito es la consecuencia de la interpretación que hacen los tribunales a partir de la intención tácita de las partes. </a:t>
            </a:r>
          </a:p>
          <a:p>
            <a:pPr eaLnBrk="1" hangingPunct="1"/>
            <a:endParaRPr lang="es-ES" smtClean="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8373" name="4 Marcador de contenido"/>
          <p:cNvSpPr>
            <a:spLocks noGrp="1"/>
          </p:cNvSpPr>
          <p:nvPr>
            <p:ph idx="1"/>
          </p:nvPr>
        </p:nvSpPr>
        <p:spPr>
          <a:xfrm>
            <a:off x="457200" y="1844675"/>
            <a:ext cx="8229600" cy="4281488"/>
          </a:xfrm>
        </p:spPr>
        <p:txBody>
          <a:bodyPr/>
          <a:lstStyle/>
          <a:p>
            <a:r>
              <a:rPr lang="es-ES_tradnl" dirty="0" smtClean="0"/>
              <a:t>ANALISIS SOBRE LAS OBLIGACIONES DE LAS PARTES</a:t>
            </a:r>
          </a:p>
          <a:p>
            <a:pPr>
              <a:buFont typeface="Arial" pitchFamily="34" charset="0"/>
              <a:buNone/>
            </a:pPr>
            <a:endParaRPr lang="es-ES_tradnl" dirty="0" smtClean="0"/>
          </a:p>
          <a:p>
            <a:pPr lvl="1"/>
            <a:r>
              <a:rPr lang="es-ES_tradnl" dirty="0" smtClean="0"/>
              <a:t>Análisis de Riesgos</a:t>
            </a:r>
          </a:p>
          <a:p>
            <a:pPr lvl="1"/>
            <a:r>
              <a:rPr lang="es-ES_tradnl" dirty="0" smtClean="0"/>
              <a:t>Estructuración</a:t>
            </a:r>
          </a:p>
          <a:p>
            <a:pPr lvl="1"/>
            <a:r>
              <a:rPr lang="es-ES_tradnl" dirty="0" smtClean="0"/>
              <a:t>Análisis de escenarios</a:t>
            </a:r>
          </a:p>
          <a:p>
            <a:pPr lvl="2"/>
            <a:endParaRPr lang="es-ES_tradnl" dirty="0" smtClean="0"/>
          </a:p>
          <a:p>
            <a:pPr lvl="1">
              <a:buFont typeface="Arial" pitchFamily="34" charset="0"/>
              <a:buNone/>
            </a:pPr>
            <a:endParaRPr lang="es-ES_tradnl" dirty="0" smtClean="0"/>
          </a:p>
          <a:p>
            <a:pPr lvl="1"/>
            <a:endParaRPr lang="es-MX" dirty="0" smtClean="0"/>
          </a:p>
        </p:txBody>
      </p:sp>
      <p:sp>
        <p:nvSpPr>
          <p:cNvPr id="58372" name="3 Título"/>
          <p:cNvSpPr>
            <a:spLocks noGrp="1"/>
          </p:cNvSpPr>
          <p:nvPr>
            <p:ph type="title"/>
          </p:nvPr>
        </p:nvSpPr>
        <p:spPr>
          <a:xfrm>
            <a:off x="457200" y="692150"/>
            <a:ext cx="8229600" cy="1143000"/>
          </a:xfrm>
        </p:spPr>
        <p:txBody>
          <a:bodyPr>
            <a:normAutofit/>
          </a:bodyPr>
          <a:lstStyle/>
          <a:p>
            <a:r>
              <a:rPr lang="es-ES_tradnl" b="1" smtClean="0"/>
              <a:t>Obligaciones Previas del Fiduciario</a:t>
            </a:r>
            <a:endParaRPr lang="es-MX" b="1" smtClean="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59397" name="4 Marcador de contenido"/>
          <p:cNvSpPr>
            <a:spLocks noGrp="1"/>
          </p:cNvSpPr>
          <p:nvPr>
            <p:ph idx="1"/>
          </p:nvPr>
        </p:nvSpPr>
        <p:spPr>
          <a:xfrm>
            <a:off x="457200" y="1844675"/>
            <a:ext cx="8229600" cy="4281488"/>
          </a:xfrm>
        </p:spPr>
        <p:txBody>
          <a:bodyPr/>
          <a:lstStyle/>
          <a:p>
            <a:r>
              <a:rPr lang="es-ES_tradnl" dirty="0" smtClean="0"/>
              <a:t>Notario Autorizante</a:t>
            </a:r>
          </a:p>
          <a:p>
            <a:r>
              <a:rPr lang="es-ES_tradnl" dirty="0" smtClean="0"/>
              <a:t>Inscripciones Registrales para Efectos de 3º.</a:t>
            </a:r>
          </a:p>
          <a:p>
            <a:r>
              <a:rPr lang="es-ES_tradnl" dirty="0" smtClean="0"/>
              <a:t>Inscripción Fiscal</a:t>
            </a:r>
          </a:p>
          <a:p>
            <a:pPr lvl="1"/>
            <a:r>
              <a:rPr lang="es-ES_tradnl" dirty="0" smtClean="0"/>
              <a:t>Responsable Fiscal</a:t>
            </a:r>
          </a:p>
          <a:p>
            <a:pPr lvl="1"/>
            <a:r>
              <a:rPr lang="es-ES_tradnl" dirty="0" smtClean="0"/>
              <a:t>RTU </a:t>
            </a:r>
          </a:p>
          <a:p>
            <a:pPr lvl="1"/>
            <a:endParaRPr lang="es-ES_tradnl" dirty="0" smtClean="0"/>
          </a:p>
          <a:p>
            <a:endParaRPr lang="es-MX" dirty="0" smtClean="0"/>
          </a:p>
        </p:txBody>
      </p:sp>
      <p:sp>
        <p:nvSpPr>
          <p:cNvPr id="59396" name="3 Título"/>
          <p:cNvSpPr>
            <a:spLocks noGrp="1"/>
          </p:cNvSpPr>
          <p:nvPr>
            <p:ph type="title"/>
          </p:nvPr>
        </p:nvSpPr>
        <p:spPr>
          <a:xfrm>
            <a:off x="457200" y="692150"/>
            <a:ext cx="8229600" cy="1143000"/>
          </a:xfrm>
        </p:spPr>
        <p:txBody>
          <a:bodyPr/>
          <a:lstStyle/>
          <a:p>
            <a:r>
              <a:rPr lang="es-ES_tradnl" b="1" smtClean="0"/>
              <a:t>Obligaciones al Formalizar</a:t>
            </a:r>
            <a:endParaRPr lang="es-MX" b="1" smtClean="0"/>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0421" name="4 Marcador de contenido"/>
          <p:cNvSpPr>
            <a:spLocks noGrp="1"/>
          </p:cNvSpPr>
          <p:nvPr>
            <p:ph idx="1"/>
          </p:nvPr>
        </p:nvSpPr>
        <p:spPr/>
        <p:txBody>
          <a:bodyPr/>
          <a:lstStyle/>
          <a:p>
            <a:pPr lvl="1"/>
            <a:r>
              <a:rPr lang="es-ES_tradnl" dirty="0" smtClean="0"/>
              <a:t>Licencias</a:t>
            </a:r>
          </a:p>
          <a:p>
            <a:pPr lvl="1"/>
            <a:r>
              <a:rPr lang="es-ES_tradnl" dirty="0" smtClean="0"/>
              <a:t>Estudios de Factibilidad</a:t>
            </a:r>
          </a:p>
          <a:p>
            <a:pPr lvl="1"/>
            <a:r>
              <a:rPr lang="es-ES_tradnl" dirty="0" smtClean="0"/>
              <a:t>Planos</a:t>
            </a:r>
          </a:p>
          <a:p>
            <a:pPr lvl="1"/>
            <a:r>
              <a:rPr lang="es-ES_tradnl" dirty="0" smtClean="0"/>
              <a:t>Compromisos o Cartas de Intención</a:t>
            </a:r>
          </a:p>
          <a:p>
            <a:pPr lvl="1"/>
            <a:r>
              <a:rPr lang="es-ES_tradnl" dirty="0" smtClean="0"/>
              <a:t>Presupuesto</a:t>
            </a:r>
          </a:p>
          <a:p>
            <a:pPr lvl="1"/>
            <a:r>
              <a:rPr lang="es-ES_tradnl" dirty="0" smtClean="0"/>
              <a:t>Flujo de Caja				</a:t>
            </a:r>
          </a:p>
          <a:p>
            <a:pPr lvl="1"/>
            <a:r>
              <a:rPr lang="es-ES_tradnl" dirty="0" smtClean="0"/>
              <a:t>Punto de Equilibrio		</a:t>
            </a:r>
            <a:r>
              <a:rPr lang="es-ES_tradnl" dirty="0" smtClean="0"/>
              <a:t>	 </a:t>
            </a:r>
            <a:r>
              <a:rPr lang="es-ES_tradnl" dirty="0" smtClean="0"/>
              <a:t>Transferir 				</a:t>
            </a:r>
            <a:r>
              <a:rPr lang="es-ES_tradnl" dirty="0" smtClean="0"/>
              <a:t>									Devolver</a:t>
            </a:r>
            <a:endParaRPr lang="es-ES_tradnl" dirty="0" smtClean="0"/>
          </a:p>
        </p:txBody>
      </p:sp>
      <p:sp>
        <p:nvSpPr>
          <p:cNvPr id="60420" name="3 Título"/>
          <p:cNvSpPr>
            <a:spLocks noGrp="1"/>
          </p:cNvSpPr>
          <p:nvPr>
            <p:ph type="title"/>
          </p:nvPr>
        </p:nvSpPr>
        <p:spPr>
          <a:xfrm>
            <a:off x="457200" y="692150"/>
            <a:ext cx="8229600" cy="1143000"/>
          </a:xfrm>
        </p:spPr>
        <p:txBody>
          <a:bodyPr/>
          <a:lstStyle/>
          <a:p>
            <a:r>
              <a:rPr lang="es-ES_tradnl" b="1" smtClean="0"/>
              <a:t>Etapa Preliminar</a:t>
            </a:r>
            <a:endParaRPr lang="es-MX" b="1" smtClean="0"/>
          </a:p>
        </p:txBody>
      </p:sp>
      <p:cxnSp>
        <p:nvCxnSpPr>
          <p:cNvPr id="7" name="6 Conector recto de flecha"/>
          <p:cNvCxnSpPr/>
          <p:nvPr/>
        </p:nvCxnSpPr>
        <p:spPr>
          <a:xfrm flipV="1">
            <a:off x="4067175" y="4652963"/>
            <a:ext cx="1009650" cy="3603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8 Conector recto de flecha"/>
          <p:cNvCxnSpPr/>
          <p:nvPr/>
        </p:nvCxnSpPr>
        <p:spPr>
          <a:xfrm>
            <a:off x="4067175" y="5013325"/>
            <a:ext cx="1009650" cy="431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1445" name="4 Marcador de contenido"/>
          <p:cNvSpPr>
            <a:spLocks noGrp="1"/>
          </p:cNvSpPr>
          <p:nvPr>
            <p:ph idx="1"/>
          </p:nvPr>
        </p:nvSpPr>
        <p:spPr>
          <a:xfrm>
            <a:off x="457200" y="1844675"/>
            <a:ext cx="8229600" cy="4281488"/>
          </a:xfrm>
        </p:spPr>
        <p:txBody>
          <a:bodyPr/>
          <a:lstStyle/>
          <a:p>
            <a:r>
              <a:rPr lang="es-ES_tradnl" dirty="0" smtClean="0"/>
              <a:t>Protección de Bienes</a:t>
            </a:r>
          </a:p>
          <a:p>
            <a:pPr lvl="1"/>
            <a:r>
              <a:rPr lang="es-ES_tradnl" dirty="0" smtClean="0"/>
              <a:t>Contratación de Seguros</a:t>
            </a:r>
          </a:p>
          <a:p>
            <a:pPr lvl="1"/>
            <a:r>
              <a:rPr lang="es-ES_tradnl" dirty="0" smtClean="0"/>
              <a:t>Vigilancia e Inspecciones</a:t>
            </a:r>
          </a:p>
          <a:p>
            <a:pPr lvl="1"/>
            <a:r>
              <a:rPr lang="es-ES_tradnl" dirty="0" smtClean="0"/>
              <a:t>Actualización de Avalúo</a:t>
            </a:r>
          </a:p>
          <a:p>
            <a:pPr lvl="1"/>
            <a:r>
              <a:rPr lang="es-ES_tradnl" dirty="0" smtClean="0"/>
              <a:t>Revelación de Información y Rendición de Cuentas</a:t>
            </a:r>
          </a:p>
          <a:p>
            <a:pPr lvl="1"/>
            <a:r>
              <a:rPr lang="es-ES_tradnl" dirty="0" smtClean="0"/>
              <a:t>Verificación Tributaria</a:t>
            </a:r>
          </a:p>
          <a:p>
            <a:r>
              <a:rPr lang="es-ES_tradnl" dirty="0" smtClean="0"/>
              <a:t>Contratación Administrativa</a:t>
            </a:r>
          </a:p>
          <a:p>
            <a:r>
              <a:rPr lang="es-ES_tradnl" dirty="0" smtClean="0"/>
              <a:t>Informes Administrativos </a:t>
            </a:r>
          </a:p>
          <a:p>
            <a:pPr lvl="1"/>
            <a:endParaRPr lang="es-MX" dirty="0" smtClean="0"/>
          </a:p>
        </p:txBody>
      </p:sp>
      <p:sp>
        <p:nvSpPr>
          <p:cNvPr id="61444" name="3 Título"/>
          <p:cNvSpPr>
            <a:spLocks noGrp="1"/>
          </p:cNvSpPr>
          <p:nvPr>
            <p:ph type="title"/>
          </p:nvPr>
        </p:nvSpPr>
        <p:spPr>
          <a:xfrm>
            <a:off x="457200" y="457200"/>
            <a:ext cx="8229600" cy="1143000"/>
          </a:xfrm>
        </p:spPr>
        <p:txBody>
          <a:bodyPr/>
          <a:lstStyle/>
          <a:p>
            <a:r>
              <a:rPr lang="es-ES_tradnl" b="1" dirty="0" smtClean="0"/>
              <a:t>Obligaciones durante Vida</a:t>
            </a:r>
            <a:endParaRPr lang="es-MX" b="1" dirty="0" smtClean="0"/>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2469" name="4 Marcador de contenido"/>
          <p:cNvSpPr>
            <a:spLocks noGrp="1"/>
          </p:cNvSpPr>
          <p:nvPr>
            <p:ph idx="1"/>
          </p:nvPr>
        </p:nvSpPr>
        <p:spPr/>
        <p:txBody>
          <a:bodyPr/>
          <a:lstStyle/>
          <a:p>
            <a:pPr lvl="2" algn="just">
              <a:buFont typeface="Arial" pitchFamily="34" charset="0"/>
              <a:buNone/>
            </a:pPr>
            <a:r>
              <a:rPr lang="es-ES" smtClean="0"/>
              <a:t>	</a:t>
            </a:r>
          </a:p>
          <a:p>
            <a:pPr algn="just">
              <a:buFont typeface="Arial" pitchFamily="34" charset="0"/>
              <a:buNone/>
            </a:pPr>
            <a:r>
              <a:rPr lang="es-ES" smtClean="0"/>
              <a:t>	</a:t>
            </a:r>
            <a:r>
              <a:rPr lang="es-ES" sz="4000" smtClean="0"/>
              <a:t>Representación gráfica y contable de todas las operaciones, acompañada de los comprobantes de respaldo y con las explicaciones que lo hagan claro</a:t>
            </a:r>
            <a:endParaRPr lang="es-MX" sz="4000" smtClean="0"/>
          </a:p>
          <a:p>
            <a:pPr lvl="1">
              <a:buFont typeface="Arial" pitchFamily="34" charset="0"/>
              <a:buNone/>
            </a:pPr>
            <a:endParaRPr lang="es-ES_tradnl" sz="3200" smtClean="0"/>
          </a:p>
        </p:txBody>
      </p:sp>
      <p:sp>
        <p:nvSpPr>
          <p:cNvPr id="62468" name="3 Título"/>
          <p:cNvSpPr>
            <a:spLocks noGrp="1"/>
          </p:cNvSpPr>
          <p:nvPr>
            <p:ph type="title"/>
          </p:nvPr>
        </p:nvSpPr>
        <p:spPr>
          <a:xfrm>
            <a:off x="457200" y="692150"/>
            <a:ext cx="8229600" cy="1143000"/>
          </a:xfrm>
        </p:spPr>
        <p:txBody>
          <a:bodyPr/>
          <a:lstStyle/>
          <a:p>
            <a:r>
              <a:rPr lang="es-ES_tradnl" b="1" smtClean="0"/>
              <a:t>Rendición de Cuentas</a:t>
            </a:r>
            <a:endParaRPr lang="es-MX" b="1" smtClean="0"/>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3493" name="4 Marcador de contenido"/>
          <p:cNvSpPr>
            <a:spLocks noGrp="1"/>
          </p:cNvSpPr>
          <p:nvPr>
            <p:ph idx="1"/>
          </p:nvPr>
        </p:nvSpPr>
        <p:spPr>
          <a:xfrm>
            <a:off x="457200" y="1844675"/>
            <a:ext cx="8229600" cy="4608513"/>
          </a:xfrm>
        </p:spPr>
        <p:txBody>
          <a:bodyPr/>
          <a:lstStyle/>
          <a:p>
            <a:r>
              <a:rPr lang="es-ES_tradnl" dirty="0" smtClean="0"/>
              <a:t>Contratación de Ejecutores y Supervisores</a:t>
            </a:r>
          </a:p>
          <a:p>
            <a:r>
              <a:rPr lang="es-ES_tradnl" dirty="0" smtClean="0"/>
              <a:t>Entrega de Fondos</a:t>
            </a:r>
          </a:p>
          <a:p>
            <a:r>
              <a:rPr lang="es-ES_tradnl" dirty="0" smtClean="0"/>
              <a:t>Formalización de Ventas, Entregas</a:t>
            </a:r>
          </a:p>
          <a:p>
            <a:r>
              <a:rPr lang="es-ES_tradnl" dirty="0" smtClean="0"/>
              <a:t>Estudio del Activo – Empaquetamiento</a:t>
            </a:r>
          </a:p>
          <a:p>
            <a:r>
              <a:rPr lang="es-ES_tradnl" dirty="0" smtClean="0"/>
              <a:t>Emisión de Valores</a:t>
            </a:r>
          </a:p>
          <a:p>
            <a:r>
              <a:rPr lang="es-ES_tradnl" dirty="0" smtClean="0"/>
              <a:t>Colocación de Valores</a:t>
            </a:r>
          </a:p>
          <a:p>
            <a:r>
              <a:rPr lang="es-ES_tradnl" dirty="0" smtClean="0"/>
              <a:t>Mecanismos de Cobertura</a:t>
            </a:r>
          </a:p>
          <a:p>
            <a:r>
              <a:rPr lang="es-ES_tradnl" dirty="0" smtClean="0"/>
              <a:t>Administración de Cartera</a:t>
            </a:r>
          </a:p>
          <a:p>
            <a:endParaRPr lang="es-ES_tradnl" dirty="0" smtClean="0"/>
          </a:p>
          <a:p>
            <a:endParaRPr lang="es-MX" dirty="0" smtClean="0"/>
          </a:p>
        </p:txBody>
      </p:sp>
      <p:sp>
        <p:nvSpPr>
          <p:cNvPr id="63492" name="3 Título"/>
          <p:cNvSpPr>
            <a:spLocks noGrp="1"/>
          </p:cNvSpPr>
          <p:nvPr>
            <p:ph type="title"/>
          </p:nvPr>
        </p:nvSpPr>
        <p:spPr>
          <a:xfrm>
            <a:off x="457200" y="457200"/>
            <a:ext cx="8229600" cy="1143000"/>
          </a:xfrm>
        </p:spPr>
        <p:txBody>
          <a:bodyPr/>
          <a:lstStyle/>
          <a:p>
            <a:r>
              <a:rPr lang="es-ES_tradnl" b="1" smtClean="0"/>
              <a:t>Etapa de Desarrollo</a:t>
            </a:r>
            <a:endParaRPr lang="es-MX" b="1" smtClean="0"/>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4517" name="4 Marcador de contenido"/>
          <p:cNvSpPr>
            <a:spLocks noGrp="1"/>
          </p:cNvSpPr>
          <p:nvPr>
            <p:ph idx="1"/>
          </p:nvPr>
        </p:nvSpPr>
        <p:spPr>
          <a:xfrm>
            <a:off x="457200" y="1844675"/>
            <a:ext cx="8229600" cy="4537075"/>
          </a:xfrm>
        </p:spPr>
        <p:txBody>
          <a:bodyPr/>
          <a:lstStyle/>
          <a:p>
            <a:r>
              <a:rPr lang="es-ES_tradnl" dirty="0" smtClean="0"/>
              <a:t>Aviso de Incumplimiento</a:t>
            </a:r>
          </a:p>
          <a:p>
            <a:r>
              <a:rPr lang="es-ES_tradnl" dirty="0" smtClean="0"/>
              <a:t>Procedimiento de Ejecución</a:t>
            </a:r>
          </a:p>
          <a:p>
            <a:pPr lvl="1"/>
            <a:r>
              <a:rPr lang="es-ES_tradnl" dirty="0" smtClean="0"/>
              <a:t>Citación, Audiencia (defensa y proceso)</a:t>
            </a:r>
          </a:p>
          <a:p>
            <a:r>
              <a:rPr lang="es-ES_tradnl" dirty="0" smtClean="0"/>
              <a:t>Promoción de Subasta</a:t>
            </a:r>
          </a:p>
          <a:p>
            <a:r>
              <a:rPr lang="es-ES_tradnl" dirty="0" smtClean="0"/>
              <a:t>Pago de Deuda</a:t>
            </a:r>
          </a:p>
          <a:p>
            <a:pPr lvl="1"/>
            <a:r>
              <a:rPr lang="es-ES_tradnl" dirty="0" smtClean="0"/>
              <a:t>Producto de Venta</a:t>
            </a:r>
          </a:p>
          <a:p>
            <a:pPr lvl="1"/>
            <a:r>
              <a:rPr lang="es-ES_tradnl" dirty="0" smtClean="0"/>
              <a:t>Dación en Pago</a:t>
            </a:r>
          </a:p>
          <a:p>
            <a:r>
              <a:rPr lang="es-ES_tradnl" dirty="0" smtClean="0"/>
              <a:t>Verificación de Pago de Impuestos</a:t>
            </a:r>
            <a:endParaRPr lang="es-MX" dirty="0" smtClean="0"/>
          </a:p>
        </p:txBody>
      </p:sp>
      <p:sp>
        <p:nvSpPr>
          <p:cNvPr id="64516" name="3 Título"/>
          <p:cNvSpPr>
            <a:spLocks noGrp="1"/>
          </p:cNvSpPr>
          <p:nvPr>
            <p:ph type="title"/>
          </p:nvPr>
        </p:nvSpPr>
        <p:spPr>
          <a:xfrm>
            <a:off x="457200" y="457200"/>
            <a:ext cx="8229600" cy="1143000"/>
          </a:xfrm>
        </p:spPr>
        <p:txBody>
          <a:bodyPr/>
          <a:lstStyle/>
          <a:p>
            <a:r>
              <a:rPr lang="es-ES_tradnl" b="1" smtClean="0"/>
              <a:t>Etapa de Desarrollo</a:t>
            </a:r>
            <a:endParaRPr lang="es-MX" b="1" smtClean="0"/>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5541" name="4 Marcador de contenido"/>
          <p:cNvSpPr>
            <a:spLocks noGrp="1"/>
          </p:cNvSpPr>
          <p:nvPr>
            <p:ph idx="1"/>
          </p:nvPr>
        </p:nvSpPr>
        <p:spPr>
          <a:xfrm>
            <a:off x="457200" y="1341438"/>
            <a:ext cx="8229600" cy="5400675"/>
          </a:xfrm>
        </p:spPr>
        <p:txBody>
          <a:bodyPr/>
          <a:lstStyle/>
          <a:p>
            <a:pPr algn="ctr">
              <a:buFont typeface="Arial" pitchFamily="34" charset="0"/>
              <a:buNone/>
            </a:pPr>
            <a:r>
              <a:rPr lang="es-ES_tradnl" b="1" dirty="0" smtClean="0"/>
              <a:t>Debe establecerla el Fiduciario</a:t>
            </a:r>
          </a:p>
          <a:p>
            <a:r>
              <a:rPr lang="es-ES_tradnl" dirty="0" smtClean="0"/>
              <a:t>Autocontrol</a:t>
            </a:r>
          </a:p>
          <a:p>
            <a:pPr lvl="1"/>
            <a:r>
              <a:rPr lang="es-ES_tradnl" dirty="0" smtClean="0"/>
              <a:t>Comité Técnico</a:t>
            </a:r>
          </a:p>
          <a:p>
            <a:pPr lvl="1"/>
            <a:r>
              <a:rPr lang="es-ES_tradnl" dirty="0" smtClean="0"/>
              <a:t>Comité de Liquidación</a:t>
            </a:r>
          </a:p>
          <a:p>
            <a:r>
              <a:rPr lang="es-ES_tradnl" dirty="0" smtClean="0"/>
              <a:t>Autorregulación</a:t>
            </a:r>
          </a:p>
          <a:p>
            <a:pPr lvl="1"/>
            <a:r>
              <a:rPr lang="es-ES_tradnl" dirty="0" smtClean="0"/>
              <a:t>Reglamentos: Normas Procedimentales</a:t>
            </a:r>
          </a:p>
          <a:p>
            <a:r>
              <a:rPr lang="es-ES_tradnl" dirty="0" smtClean="0"/>
              <a:t>Autogestión</a:t>
            </a:r>
          </a:p>
          <a:p>
            <a:pPr lvl="1"/>
            <a:r>
              <a:rPr lang="es-ES_tradnl" dirty="0" smtClean="0"/>
              <a:t>Delegados</a:t>
            </a:r>
          </a:p>
          <a:p>
            <a:pPr lvl="1"/>
            <a:r>
              <a:rPr lang="es-ES_tradnl" dirty="0" smtClean="0"/>
              <a:t>Estructura Administrativa</a:t>
            </a:r>
          </a:p>
          <a:p>
            <a:pPr lvl="1"/>
            <a:r>
              <a:rPr lang="es-ES_tradnl" dirty="0" smtClean="0"/>
              <a:t>Documentar Sesiones - Actas</a:t>
            </a:r>
          </a:p>
          <a:p>
            <a:pPr lvl="1"/>
            <a:endParaRPr lang="es-ES_tradnl" dirty="0" smtClean="0"/>
          </a:p>
          <a:p>
            <a:pPr>
              <a:buFont typeface="Arial" pitchFamily="34" charset="0"/>
              <a:buNone/>
            </a:pPr>
            <a:endParaRPr lang="es-MX" dirty="0" smtClean="0"/>
          </a:p>
        </p:txBody>
      </p:sp>
      <p:sp>
        <p:nvSpPr>
          <p:cNvPr id="65540" name="3 Título"/>
          <p:cNvSpPr>
            <a:spLocks noGrp="1"/>
          </p:cNvSpPr>
          <p:nvPr>
            <p:ph type="title"/>
          </p:nvPr>
        </p:nvSpPr>
        <p:spPr>
          <a:xfrm>
            <a:off x="457200" y="457200"/>
            <a:ext cx="8229600" cy="1143000"/>
          </a:xfrm>
        </p:spPr>
        <p:txBody>
          <a:bodyPr/>
          <a:lstStyle/>
          <a:p>
            <a:r>
              <a:rPr lang="es-ES_tradnl" b="1" dirty="0" smtClean="0"/>
              <a:t>Estructura de Control Interno</a:t>
            </a:r>
            <a:endParaRPr lang="es-MX" b="1" dirty="0" smtClean="0"/>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6565" name="4 Marcador de contenido"/>
          <p:cNvSpPr>
            <a:spLocks noGrp="1"/>
          </p:cNvSpPr>
          <p:nvPr>
            <p:ph idx="1"/>
          </p:nvPr>
        </p:nvSpPr>
        <p:spPr>
          <a:xfrm>
            <a:off x="457200" y="1844675"/>
            <a:ext cx="8229600" cy="4537075"/>
          </a:xfrm>
        </p:spPr>
        <p:txBody>
          <a:bodyPr/>
          <a:lstStyle/>
          <a:p>
            <a:r>
              <a:rPr lang="es-ES_tradnl" sz="4800" dirty="0" smtClean="0"/>
              <a:t>Aumento</a:t>
            </a:r>
            <a:endParaRPr lang="es-MX" sz="4800" dirty="0" smtClean="0"/>
          </a:p>
          <a:p>
            <a:r>
              <a:rPr lang="es-ES_tradnl" sz="4800" dirty="0" smtClean="0"/>
              <a:t>Reducción</a:t>
            </a:r>
            <a:endParaRPr lang="es-MX" sz="4800" dirty="0" smtClean="0"/>
          </a:p>
          <a:p>
            <a:r>
              <a:rPr lang="es-ES_tradnl" sz="4800" dirty="0" smtClean="0"/>
              <a:t>Revocabilidad (Expresa)</a:t>
            </a:r>
          </a:p>
          <a:p>
            <a:pPr lvl="1"/>
            <a:r>
              <a:rPr lang="es-ES_tradnl" sz="4400" dirty="0" smtClean="0"/>
              <a:t>Parcial</a:t>
            </a:r>
          </a:p>
          <a:p>
            <a:pPr lvl="1"/>
            <a:r>
              <a:rPr lang="es-ES_tradnl" sz="4400" dirty="0" smtClean="0"/>
              <a:t>Total</a:t>
            </a:r>
            <a:endParaRPr lang="es-MX" sz="4400" dirty="0" smtClean="0"/>
          </a:p>
          <a:p>
            <a:pPr>
              <a:buFont typeface="Arial" pitchFamily="34" charset="0"/>
              <a:buNone/>
            </a:pPr>
            <a:endParaRPr lang="es-MX" dirty="0" smtClean="0"/>
          </a:p>
        </p:txBody>
      </p:sp>
      <p:sp>
        <p:nvSpPr>
          <p:cNvPr id="66564" name="3 Título"/>
          <p:cNvSpPr>
            <a:spLocks noGrp="1"/>
          </p:cNvSpPr>
          <p:nvPr>
            <p:ph type="title"/>
          </p:nvPr>
        </p:nvSpPr>
        <p:spPr>
          <a:xfrm>
            <a:off x="457200" y="457200"/>
            <a:ext cx="8229600" cy="1143000"/>
          </a:xfrm>
        </p:spPr>
        <p:txBody>
          <a:bodyPr/>
          <a:lstStyle/>
          <a:p>
            <a:r>
              <a:rPr lang="es-ES_tradnl" b="1" smtClean="0"/>
              <a:t>Variaciones del Patrimonio</a:t>
            </a:r>
            <a:endParaRPr lang="es-MX" b="1" smtClean="0"/>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7589" name="4 Marcador de contenido"/>
          <p:cNvSpPr>
            <a:spLocks noGrp="1"/>
          </p:cNvSpPr>
          <p:nvPr>
            <p:ph idx="1"/>
          </p:nvPr>
        </p:nvSpPr>
        <p:spPr>
          <a:xfrm>
            <a:off x="457200" y="1844675"/>
            <a:ext cx="8229600" cy="4281488"/>
          </a:xfrm>
        </p:spPr>
        <p:txBody>
          <a:bodyPr/>
          <a:lstStyle/>
          <a:p>
            <a:r>
              <a:rPr lang="es-ES_tradnl" dirty="0" smtClean="0"/>
              <a:t>Liquidación</a:t>
            </a:r>
          </a:p>
          <a:p>
            <a:r>
              <a:rPr lang="es-ES_tradnl" dirty="0" smtClean="0"/>
              <a:t>Rendición Final de Cuentas</a:t>
            </a:r>
          </a:p>
          <a:p>
            <a:r>
              <a:rPr lang="es-ES_tradnl" dirty="0" smtClean="0"/>
              <a:t>Restituciones</a:t>
            </a:r>
          </a:p>
          <a:p>
            <a:r>
              <a:rPr lang="es-ES_tradnl" dirty="0" smtClean="0"/>
              <a:t>Finiquitos</a:t>
            </a:r>
          </a:p>
          <a:p>
            <a:r>
              <a:rPr lang="es-ES_tradnl" dirty="0" smtClean="0"/>
              <a:t>Aviso de Cese Fiscal de Actividades</a:t>
            </a:r>
          </a:p>
          <a:p>
            <a:r>
              <a:rPr lang="es-ES_tradnl" dirty="0" smtClean="0"/>
              <a:t>Riesgo de no pactar honorarios x etapa </a:t>
            </a:r>
          </a:p>
          <a:p>
            <a:endParaRPr lang="es-MX" dirty="0" smtClean="0"/>
          </a:p>
        </p:txBody>
      </p:sp>
      <p:sp>
        <p:nvSpPr>
          <p:cNvPr id="67588" name="3 Título"/>
          <p:cNvSpPr>
            <a:spLocks noGrp="1"/>
          </p:cNvSpPr>
          <p:nvPr>
            <p:ph type="title"/>
          </p:nvPr>
        </p:nvSpPr>
        <p:spPr>
          <a:xfrm>
            <a:off x="457200" y="457200"/>
            <a:ext cx="8229600" cy="1143000"/>
          </a:xfrm>
        </p:spPr>
        <p:txBody>
          <a:bodyPr/>
          <a:lstStyle/>
          <a:p>
            <a:r>
              <a:rPr lang="es-ES_tradnl" b="1" smtClean="0"/>
              <a:t>Etapa de Liquidación</a:t>
            </a:r>
            <a:endParaRPr lang="es-MX" b="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5604" name="3 Título"/>
          <p:cNvSpPr>
            <a:spLocks noGrp="1"/>
          </p:cNvSpPr>
          <p:nvPr>
            <p:ph type="ctrTitle"/>
          </p:nvPr>
        </p:nvSpPr>
        <p:spPr/>
        <p:txBody>
          <a:bodyPr/>
          <a:lstStyle/>
          <a:p>
            <a:pPr eaLnBrk="1" hangingPunct="1"/>
            <a:r>
              <a:rPr lang="es-ES_tradnl" sz="5400" smtClean="0">
                <a:solidFill>
                  <a:srgbClr val="002060"/>
                </a:solidFill>
                <a:latin typeface="Gill Sans MT" pitchFamily="34" charset="0"/>
              </a:rPr>
              <a:t>Anticresis</a:t>
            </a:r>
            <a:endParaRPr lang="es-ES" sz="5400"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8613" name="4 Marcador de contenido"/>
          <p:cNvSpPr>
            <a:spLocks noGrp="1"/>
          </p:cNvSpPr>
          <p:nvPr>
            <p:ph idx="1"/>
          </p:nvPr>
        </p:nvSpPr>
        <p:spPr>
          <a:xfrm>
            <a:off x="457200" y="1844675"/>
            <a:ext cx="8229600" cy="4281488"/>
          </a:xfrm>
        </p:spPr>
        <p:txBody>
          <a:bodyPr/>
          <a:lstStyle/>
          <a:p>
            <a:r>
              <a:rPr lang="es-ES_tradnl" smtClean="0"/>
              <a:t>Formales y Pecuniarias</a:t>
            </a:r>
          </a:p>
          <a:p>
            <a:r>
              <a:rPr lang="es-ES_tradnl" smtClean="0"/>
              <a:t>Calidad de Responsable</a:t>
            </a:r>
          </a:p>
          <a:p>
            <a:pPr lvl="1"/>
            <a:r>
              <a:rPr lang="es-ES_tradnl" smtClean="0"/>
              <a:t>IVA</a:t>
            </a:r>
          </a:p>
          <a:p>
            <a:pPr lvl="1"/>
            <a:r>
              <a:rPr lang="es-ES_tradnl" smtClean="0"/>
              <a:t>ISR</a:t>
            </a:r>
          </a:p>
          <a:p>
            <a:pPr lvl="1"/>
            <a:r>
              <a:rPr lang="es-ES_tradnl" smtClean="0"/>
              <a:t>Retenciones de Beneficios en Fuente</a:t>
            </a:r>
          </a:p>
          <a:p>
            <a:pPr lvl="1"/>
            <a:r>
              <a:rPr lang="es-ES_tradnl" smtClean="0"/>
              <a:t>IPF</a:t>
            </a:r>
          </a:p>
          <a:p>
            <a:pPr lvl="1"/>
            <a:r>
              <a:rPr lang="es-ES_tradnl" smtClean="0"/>
              <a:t>IUSI</a:t>
            </a:r>
            <a:endParaRPr lang="es-MX" smtClean="0"/>
          </a:p>
        </p:txBody>
      </p:sp>
      <p:sp>
        <p:nvSpPr>
          <p:cNvPr id="68612" name="3 Título"/>
          <p:cNvSpPr>
            <a:spLocks noGrp="1"/>
          </p:cNvSpPr>
          <p:nvPr>
            <p:ph type="title"/>
          </p:nvPr>
        </p:nvSpPr>
        <p:spPr>
          <a:xfrm>
            <a:off x="457200" y="457200"/>
            <a:ext cx="8229600" cy="1143000"/>
          </a:xfrm>
        </p:spPr>
        <p:txBody>
          <a:bodyPr/>
          <a:lstStyle/>
          <a:p>
            <a:r>
              <a:rPr lang="es-ES_tradnl" b="1" smtClean="0"/>
              <a:t>Obligaciones Fiscales</a:t>
            </a:r>
            <a:endParaRPr lang="es-MX" b="1" smtClean="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69637" name="4 Marcador de contenido"/>
          <p:cNvSpPr>
            <a:spLocks noGrp="1"/>
          </p:cNvSpPr>
          <p:nvPr>
            <p:ph idx="1"/>
          </p:nvPr>
        </p:nvSpPr>
        <p:spPr>
          <a:xfrm>
            <a:off x="457200" y="1844675"/>
            <a:ext cx="8229600" cy="4281488"/>
          </a:xfrm>
        </p:spPr>
        <p:txBody>
          <a:bodyPr/>
          <a:lstStyle/>
          <a:p>
            <a:r>
              <a:rPr lang="es-ES_tradnl" sz="4400" smtClean="0"/>
              <a:t>Contratación</a:t>
            </a:r>
          </a:p>
          <a:p>
            <a:endParaRPr lang="es-ES_tradnl" sz="4400" smtClean="0"/>
          </a:p>
          <a:p>
            <a:r>
              <a:rPr lang="es-ES_tradnl" sz="4400" smtClean="0"/>
              <a:t>Responsabilidad</a:t>
            </a:r>
            <a:endParaRPr lang="es-MX" sz="4400" smtClean="0"/>
          </a:p>
        </p:txBody>
      </p:sp>
      <p:sp>
        <p:nvSpPr>
          <p:cNvPr id="69636" name="3 Título"/>
          <p:cNvSpPr>
            <a:spLocks noGrp="1"/>
          </p:cNvSpPr>
          <p:nvPr>
            <p:ph type="title"/>
          </p:nvPr>
        </p:nvSpPr>
        <p:spPr>
          <a:xfrm>
            <a:off x="457200" y="457200"/>
            <a:ext cx="8229600" cy="1143000"/>
          </a:xfrm>
        </p:spPr>
        <p:txBody>
          <a:bodyPr/>
          <a:lstStyle/>
          <a:p>
            <a:r>
              <a:rPr lang="es-ES_tradnl" b="1" smtClean="0"/>
              <a:t>Obligaciones Laborales</a:t>
            </a:r>
            <a:endParaRPr lang="es-MX" b="1" smtClean="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70661" name="4 Marcador de contenido"/>
          <p:cNvSpPr>
            <a:spLocks noGrp="1"/>
          </p:cNvSpPr>
          <p:nvPr>
            <p:ph idx="1"/>
          </p:nvPr>
        </p:nvSpPr>
        <p:spPr>
          <a:xfrm>
            <a:off x="457200" y="1844675"/>
            <a:ext cx="8229600" cy="4281488"/>
          </a:xfrm>
        </p:spPr>
        <p:txBody>
          <a:bodyPr/>
          <a:lstStyle/>
          <a:p>
            <a:r>
              <a:rPr lang="es-ES_tradnl" sz="2400" dirty="0" smtClean="0"/>
              <a:t>Reestructuración Empresarial / </a:t>
            </a:r>
            <a:r>
              <a:rPr lang="es-ES_tradnl" sz="2400" dirty="0" err="1" smtClean="0"/>
              <a:t>Salvataje</a:t>
            </a:r>
            <a:endParaRPr lang="es-ES_tradnl" sz="2400" dirty="0" smtClean="0"/>
          </a:p>
          <a:p>
            <a:pPr lvl="1"/>
            <a:r>
              <a:rPr lang="es-ES_tradnl" sz="2400" dirty="0" smtClean="0"/>
              <a:t>Complicidad en Fraude o Alzamiento</a:t>
            </a:r>
          </a:p>
          <a:p>
            <a:r>
              <a:rPr lang="es-ES_tradnl" sz="2400" dirty="0" smtClean="0"/>
              <a:t>Tenencia de Acciones</a:t>
            </a:r>
          </a:p>
          <a:p>
            <a:pPr lvl="1"/>
            <a:r>
              <a:rPr lang="es-ES_tradnl" sz="2400" dirty="0" smtClean="0"/>
              <a:t>Responsabilidad por resultado empresarial</a:t>
            </a:r>
          </a:p>
          <a:p>
            <a:r>
              <a:rPr lang="es-ES_tradnl" sz="2400" dirty="0" smtClean="0"/>
              <a:t>Titularización</a:t>
            </a:r>
          </a:p>
          <a:p>
            <a:pPr lvl="1"/>
            <a:r>
              <a:rPr lang="es-ES_tradnl" sz="2400" dirty="0" smtClean="0"/>
              <a:t>Vinculación del Patrimonio Propio</a:t>
            </a:r>
          </a:p>
          <a:p>
            <a:r>
              <a:rPr lang="es-ES_tradnl" sz="2400" dirty="0" smtClean="0"/>
              <a:t>Desarrollo Inmobiliario</a:t>
            </a:r>
          </a:p>
          <a:p>
            <a:pPr lvl="1"/>
            <a:r>
              <a:rPr lang="es-ES_tradnl" sz="2400" dirty="0" smtClean="0"/>
              <a:t>Subrogación de Ventas Anteriores (Ley Preliminar)</a:t>
            </a:r>
          </a:p>
          <a:p>
            <a:r>
              <a:rPr lang="es-ES_tradnl" sz="2400" dirty="0" smtClean="0"/>
              <a:t>Responsabilidad por Propiedad</a:t>
            </a:r>
          </a:p>
          <a:p>
            <a:pPr lvl="1"/>
            <a:r>
              <a:rPr lang="es-ES_tradnl" sz="2400" dirty="0" smtClean="0"/>
              <a:t>Vehículos </a:t>
            </a:r>
          </a:p>
          <a:p>
            <a:endParaRPr lang="es-ES_tradnl" dirty="0" smtClean="0"/>
          </a:p>
          <a:p>
            <a:pPr lvl="1"/>
            <a:endParaRPr lang="es-ES_tradnl" dirty="0" smtClean="0"/>
          </a:p>
          <a:p>
            <a:endParaRPr lang="es-MX" dirty="0" smtClean="0"/>
          </a:p>
        </p:txBody>
      </p:sp>
      <p:sp>
        <p:nvSpPr>
          <p:cNvPr id="70660" name="3 Título"/>
          <p:cNvSpPr>
            <a:spLocks noGrp="1"/>
          </p:cNvSpPr>
          <p:nvPr>
            <p:ph type="title"/>
          </p:nvPr>
        </p:nvSpPr>
        <p:spPr>
          <a:xfrm>
            <a:off x="457200" y="457200"/>
            <a:ext cx="8229600" cy="1143000"/>
          </a:xfrm>
        </p:spPr>
        <p:txBody>
          <a:bodyPr/>
          <a:lstStyle/>
          <a:p>
            <a:r>
              <a:rPr lang="es-ES_tradnl" b="1" smtClean="0"/>
              <a:t>Riesgos por Operaciones</a:t>
            </a:r>
            <a:endParaRPr lang="es-MX" b="1" smtClean="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71685" name="4 Marcador de contenido"/>
          <p:cNvSpPr>
            <a:spLocks noGrp="1"/>
          </p:cNvSpPr>
          <p:nvPr>
            <p:ph idx="1"/>
          </p:nvPr>
        </p:nvSpPr>
        <p:spPr>
          <a:xfrm>
            <a:off x="457200" y="1844675"/>
            <a:ext cx="8229600" cy="4608513"/>
          </a:xfrm>
        </p:spPr>
        <p:txBody>
          <a:bodyPr/>
          <a:lstStyle/>
          <a:p>
            <a:r>
              <a:rPr lang="es-ES_tradnl" smtClean="0"/>
              <a:t>Contabilidad Desagregada (por patrimonio)</a:t>
            </a:r>
          </a:p>
          <a:p>
            <a:r>
              <a:rPr lang="es-ES_tradnl" smtClean="0"/>
              <a:t>Manual y Catalogo SB:</a:t>
            </a:r>
          </a:p>
          <a:p>
            <a:r>
              <a:rPr lang="es-ES_tradnl" smtClean="0"/>
              <a:t>Saldos no se integran al Balance, son Cuentas de Orden</a:t>
            </a:r>
          </a:p>
          <a:p>
            <a:r>
              <a:rPr lang="es-ES_tradnl" smtClean="0"/>
              <a:t> Separación Contable</a:t>
            </a:r>
          </a:p>
          <a:p>
            <a:r>
              <a:rPr lang="es-ES_tradnl" smtClean="0"/>
              <a:t>Informes</a:t>
            </a:r>
          </a:p>
          <a:p>
            <a:r>
              <a:rPr lang="es-ES_tradnl" smtClean="0"/>
              <a:t>Conservación de Archivos</a:t>
            </a:r>
          </a:p>
          <a:p>
            <a:r>
              <a:rPr lang="es-ES_tradnl" smtClean="0"/>
              <a:t>Manual para Fideicomisos Públicos</a:t>
            </a:r>
          </a:p>
          <a:p>
            <a:endParaRPr lang="es-ES_tradnl" smtClean="0"/>
          </a:p>
          <a:p>
            <a:endParaRPr lang="es-MX" smtClean="0"/>
          </a:p>
        </p:txBody>
      </p:sp>
      <p:sp>
        <p:nvSpPr>
          <p:cNvPr id="71684" name="3 Título"/>
          <p:cNvSpPr>
            <a:spLocks noGrp="1"/>
          </p:cNvSpPr>
          <p:nvPr>
            <p:ph type="title"/>
          </p:nvPr>
        </p:nvSpPr>
        <p:spPr>
          <a:xfrm>
            <a:off x="457200" y="457200"/>
            <a:ext cx="8229600" cy="1143000"/>
          </a:xfrm>
        </p:spPr>
        <p:txBody>
          <a:bodyPr/>
          <a:lstStyle/>
          <a:p>
            <a:r>
              <a:rPr lang="es-ES_tradnl" b="1" smtClean="0"/>
              <a:t>Aspectos Contables</a:t>
            </a:r>
            <a:endParaRPr lang="es-MX" b="1" smtClean="0"/>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72709" name="4 Marcador de contenido"/>
          <p:cNvSpPr>
            <a:spLocks noGrp="1"/>
          </p:cNvSpPr>
          <p:nvPr>
            <p:ph idx="1"/>
          </p:nvPr>
        </p:nvSpPr>
        <p:spPr>
          <a:xfrm>
            <a:off x="457200" y="1844675"/>
            <a:ext cx="8229600" cy="4281488"/>
          </a:xfrm>
        </p:spPr>
        <p:txBody>
          <a:bodyPr/>
          <a:lstStyle/>
          <a:p>
            <a:r>
              <a:rPr lang="es-ES_tradnl" dirty="0" smtClean="0"/>
              <a:t>Sanciones</a:t>
            </a:r>
          </a:p>
          <a:p>
            <a:pPr lvl="1"/>
            <a:r>
              <a:rPr lang="es-ES_tradnl" dirty="0" smtClean="0"/>
              <a:t>Institucionales</a:t>
            </a:r>
          </a:p>
          <a:p>
            <a:pPr lvl="1"/>
            <a:r>
              <a:rPr lang="es-ES_tradnl" dirty="0" smtClean="0"/>
              <a:t>Personales</a:t>
            </a:r>
          </a:p>
          <a:p>
            <a:endParaRPr lang="es-ES_tradnl" dirty="0" smtClean="0"/>
          </a:p>
          <a:p>
            <a:r>
              <a:rPr lang="es-ES_tradnl" dirty="0" smtClean="0"/>
              <a:t>Consultas Administrativas o Judiciales</a:t>
            </a:r>
          </a:p>
          <a:p>
            <a:endParaRPr lang="es-ES_tradnl" dirty="0" smtClean="0"/>
          </a:p>
          <a:p>
            <a:r>
              <a:rPr lang="es-ES_tradnl" dirty="0" smtClean="0"/>
              <a:t>Remoción o Renuncia del Fiduciario</a:t>
            </a:r>
          </a:p>
          <a:p>
            <a:endParaRPr lang="es-ES_tradnl" dirty="0" smtClean="0"/>
          </a:p>
          <a:p>
            <a:endParaRPr lang="es-MX" dirty="0" smtClean="0"/>
          </a:p>
        </p:txBody>
      </p:sp>
      <p:sp>
        <p:nvSpPr>
          <p:cNvPr id="72708" name="3 Título"/>
          <p:cNvSpPr>
            <a:spLocks noGrp="1"/>
          </p:cNvSpPr>
          <p:nvPr>
            <p:ph type="title"/>
          </p:nvPr>
        </p:nvSpPr>
        <p:spPr>
          <a:xfrm>
            <a:off x="457200" y="457200"/>
            <a:ext cx="8229600" cy="1143000"/>
          </a:xfrm>
        </p:spPr>
        <p:txBody>
          <a:bodyPr/>
          <a:lstStyle/>
          <a:p>
            <a:r>
              <a:rPr lang="es-ES_tradnl" b="1" smtClean="0"/>
              <a:t>Otros Aspectos</a:t>
            </a:r>
            <a:endParaRPr lang="es-MX" b="1" smtClean="0"/>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73733" name="4 Marcador de contenido"/>
          <p:cNvSpPr>
            <a:spLocks noGrp="1"/>
          </p:cNvSpPr>
          <p:nvPr>
            <p:ph idx="1"/>
          </p:nvPr>
        </p:nvSpPr>
        <p:spPr>
          <a:xfrm>
            <a:off x="457200" y="1844675"/>
            <a:ext cx="8229600" cy="4281488"/>
          </a:xfrm>
        </p:spPr>
        <p:txBody>
          <a:bodyPr/>
          <a:lstStyle/>
          <a:p>
            <a:endParaRPr lang="es-ES_tradnl" dirty="0" smtClean="0"/>
          </a:p>
          <a:p>
            <a:r>
              <a:rPr lang="es-ES_tradnl" dirty="0" smtClean="0"/>
              <a:t>Información</a:t>
            </a:r>
          </a:p>
          <a:p>
            <a:r>
              <a:rPr lang="es-ES_tradnl" dirty="0" smtClean="0"/>
              <a:t>Flexibilidad</a:t>
            </a:r>
          </a:p>
          <a:p>
            <a:r>
              <a:rPr lang="es-ES_tradnl" dirty="0" smtClean="0"/>
              <a:t>Autonomía</a:t>
            </a:r>
          </a:p>
          <a:p>
            <a:r>
              <a:rPr lang="es-ES_tradnl" dirty="0" smtClean="0"/>
              <a:t>Compatibilidad</a:t>
            </a:r>
          </a:p>
          <a:p>
            <a:pPr>
              <a:buFont typeface="Arial" pitchFamily="34" charset="0"/>
              <a:buNone/>
            </a:pPr>
            <a:endParaRPr lang="es-MX" dirty="0" smtClean="0"/>
          </a:p>
        </p:txBody>
      </p:sp>
      <p:sp>
        <p:nvSpPr>
          <p:cNvPr id="73732" name="3 Título"/>
          <p:cNvSpPr>
            <a:spLocks noGrp="1"/>
          </p:cNvSpPr>
          <p:nvPr>
            <p:ph type="title"/>
          </p:nvPr>
        </p:nvSpPr>
        <p:spPr>
          <a:xfrm>
            <a:off x="457200" y="457200"/>
            <a:ext cx="8229600" cy="1143000"/>
          </a:xfrm>
        </p:spPr>
        <p:txBody>
          <a:bodyPr/>
          <a:lstStyle/>
          <a:p>
            <a:r>
              <a:rPr lang="es-ES_tradnl" b="1" smtClean="0"/>
              <a:t>Software de Gestión Fiduciaria</a:t>
            </a:r>
            <a:endParaRPr lang="es-MX" b="1" smtClean="0"/>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74757" name="6 Marcador de contenido"/>
          <p:cNvSpPr>
            <a:spLocks noGrp="1"/>
          </p:cNvSpPr>
          <p:nvPr>
            <p:ph idx="1"/>
          </p:nvPr>
        </p:nvSpPr>
        <p:spPr>
          <a:xfrm>
            <a:off x="0" y="1600200"/>
            <a:ext cx="9144000" cy="5141913"/>
          </a:xfrm>
        </p:spPr>
        <p:txBody>
          <a:bodyPr>
            <a:normAutofit/>
          </a:bodyPr>
          <a:lstStyle/>
          <a:p>
            <a:pPr>
              <a:lnSpc>
                <a:spcPct val="90000"/>
              </a:lnSpc>
            </a:pPr>
            <a:r>
              <a:rPr lang="es-GT" sz="2400" b="1" u="sng" dirty="0" smtClean="0"/>
              <a:t>Liquidez</a:t>
            </a:r>
            <a:r>
              <a:rPr lang="es-GT" sz="2400" b="1" dirty="0" smtClean="0"/>
              <a:t> </a:t>
            </a:r>
            <a:r>
              <a:rPr lang="es-GT" sz="2400" dirty="0" smtClean="0"/>
              <a:t>incapacidad de conseguir flujos de efectivo para cubrir obligaciones, forzando liquidación anticipada de activos bajo la par.</a:t>
            </a:r>
          </a:p>
          <a:p>
            <a:pPr>
              <a:lnSpc>
                <a:spcPct val="90000"/>
              </a:lnSpc>
            </a:pPr>
            <a:r>
              <a:rPr lang="es-GT" sz="2400" b="1" u="sng" dirty="0" smtClean="0"/>
              <a:t>mercado</a:t>
            </a:r>
            <a:r>
              <a:rPr lang="es-GT" sz="2400" b="1" dirty="0" smtClean="0"/>
              <a:t>:</a:t>
            </a:r>
            <a:r>
              <a:rPr lang="es-GT" sz="2400" dirty="0" smtClean="0"/>
              <a:t> probabilidad de sufrir pérdidas derivadas de cambios adversos en los precios de los activos y pasivos financieros. </a:t>
            </a:r>
          </a:p>
          <a:p>
            <a:r>
              <a:rPr lang="es-GT" sz="2400" b="1" u="sng" dirty="0" smtClean="0"/>
              <a:t>crédito:</a:t>
            </a:r>
            <a:r>
              <a:rPr lang="es-GT" sz="2400" dirty="0" smtClean="0"/>
              <a:t> riesgo de incumplimiento de contratos por insolvencia. </a:t>
            </a:r>
          </a:p>
          <a:p>
            <a:r>
              <a:rPr lang="es-GT" sz="2400" b="1" u="sng" dirty="0" smtClean="0"/>
              <a:t>prepago</a:t>
            </a:r>
            <a:r>
              <a:rPr lang="es-GT" sz="2400" b="1" dirty="0" smtClean="0"/>
              <a:t>: </a:t>
            </a:r>
            <a:r>
              <a:rPr lang="es-GT" sz="2400" dirty="0" smtClean="0"/>
              <a:t>deudor cancela un crédito en forma anticipada. </a:t>
            </a:r>
          </a:p>
          <a:p>
            <a:r>
              <a:rPr lang="es-GT" sz="2400" b="1" u="sng" dirty="0" smtClean="0"/>
              <a:t>operativo:</a:t>
            </a:r>
            <a:r>
              <a:rPr lang="es-GT" sz="2400" b="1" dirty="0" smtClean="0"/>
              <a:t> </a:t>
            </a:r>
            <a:r>
              <a:rPr lang="es-GT" sz="2400" dirty="0" smtClean="0"/>
              <a:t>Es la probabilidad de sufrir pérdidas como resultado de procesos internos inadecuados, fallas en el recurso humano y sistemas, o bien por eventos externos.</a:t>
            </a:r>
          </a:p>
          <a:p>
            <a:r>
              <a:rPr lang="es-GT" sz="2400" b="1" u="sng" dirty="0" smtClean="0"/>
              <a:t>Legal:</a:t>
            </a:r>
            <a:r>
              <a:rPr lang="es-GT" sz="2400" dirty="0" smtClean="0"/>
              <a:t> incapacidad para ejercer derechos que se consideran como propios, o  que se derive del propio incumplimiento de la ley.</a:t>
            </a:r>
            <a:endParaRPr lang="es-ES" sz="2400" dirty="0" smtClean="0"/>
          </a:p>
          <a:p>
            <a:pPr>
              <a:buFont typeface="Arial" pitchFamily="34" charset="0"/>
              <a:buNone/>
            </a:pPr>
            <a:endParaRPr lang="es-MX" sz="2000" dirty="0" smtClean="0"/>
          </a:p>
        </p:txBody>
      </p:sp>
      <p:sp>
        <p:nvSpPr>
          <p:cNvPr id="74756" name="5 Título"/>
          <p:cNvSpPr>
            <a:spLocks noGrp="1"/>
          </p:cNvSpPr>
          <p:nvPr>
            <p:ph type="title"/>
          </p:nvPr>
        </p:nvSpPr>
        <p:spPr>
          <a:xfrm>
            <a:off x="457200" y="457200"/>
            <a:ext cx="8229600" cy="1143000"/>
          </a:xfrm>
        </p:spPr>
        <p:txBody>
          <a:bodyPr/>
          <a:lstStyle/>
          <a:p>
            <a:r>
              <a:rPr lang="es-GT" b="1" dirty="0" smtClean="0"/>
              <a:t>Los Riesgos del Proceso</a:t>
            </a:r>
            <a:endParaRPr lang="es-MX" b="1" dirty="0" smtClean="0"/>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75781" name="Rectangle 1"/>
          <p:cNvSpPr>
            <a:spLocks noGrp="1" noChangeArrowheads="1"/>
          </p:cNvSpPr>
          <p:nvPr>
            <p:ph idx="1"/>
          </p:nvPr>
        </p:nvSpPr>
        <p:spPr>
          <a:xfrm>
            <a:off x="457200" y="1476375"/>
            <a:ext cx="8002588" cy="5018088"/>
          </a:xfrm>
        </p:spPr>
        <p:txBody>
          <a:bodyPr anchor="ctr">
            <a:spAutoFit/>
          </a:bodyPr>
          <a:lstStyle/>
          <a:p>
            <a:pPr marL="514350" lvl="1" indent="0">
              <a:spcBef>
                <a:spcPct val="0"/>
              </a:spcBef>
            </a:pPr>
            <a:r>
              <a:rPr lang="es-ES_tradnl" dirty="0" smtClean="0">
                <a:cs typeface="Times New Roman" pitchFamily="18" charset="0"/>
              </a:rPr>
              <a:t> Gestión Profesional </a:t>
            </a:r>
            <a:r>
              <a:rPr lang="es-ES_tradnl" dirty="0" err="1" smtClean="0">
                <a:cs typeface="Times New Roman" pitchFamily="18" charset="0"/>
              </a:rPr>
              <a:t>vrs</a:t>
            </a:r>
            <a:r>
              <a:rPr lang="es-ES_tradnl" dirty="0" smtClean="0">
                <a:cs typeface="Times New Roman" pitchFamily="18" charset="0"/>
              </a:rPr>
              <a:t>. Resultados</a:t>
            </a:r>
            <a:endParaRPr lang="es-MX" dirty="0" smtClean="0">
              <a:latin typeface="Arial" pitchFamily="34" charset="0"/>
            </a:endParaRPr>
          </a:p>
          <a:p>
            <a:pPr marL="514350" lvl="1" indent="0">
              <a:spcBef>
                <a:spcPct val="0"/>
              </a:spcBef>
            </a:pPr>
            <a:r>
              <a:rPr lang="es-ES_tradnl" dirty="0" smtClean="0">
                <a:cs typeface="Times New Roman" pitchFamily="18" charset="0"/>
              </a:rPr>
              <a:t> Mala Administración: Negligencia</a:t>
            </a:r>
            <a:endParaRPr lang="es-MX" dirty="0" smtClean="0">
              <a:latin typeface="Arial" pitchFamily="34" charset="0"/>
            </a:endParaRPr>
          </a:p>
          <a:p>
            <a:pPr marL="514350" lvl="1" indent="0">
              <a:spcBef>
                <a:spcPct val="0"/>
              </a:spcBef>
            </a:pPr>
            <a:r>
              <a:rPr lang="es-ES_tradnl" dirty="0" smtClean="0">
                <a:cs typeface="Times New Roman" pitchFamily="18" charset="0"/>
              </a:rPr>
              <a:t> Confusión Patrimonial </a:t>
            </a:r>
            <a:endParaRPr lang="es-MX" dirty="0" smtClean="0">
              <a:latin typeface="Arial" pitchFamily="34" charset="0"/>
            </a:endParaRPr>
          </a:p>
          <a:p>
            <a:pPr marL="514350" lvl="1" indent="0">
              <a:spcBef>
                <a:spcPct val="0"/>
              </a:spcBef>
            </a:pPr>
            <a:r>
              <a:rPr lang="es-ES_tradnl" dirty="0" smtClean="0">
                <a:cs typeface="Times New Roman" pitchFamily="18" charset="0"/>
              </a:rPr>
              <a:t> Incumplimiento de Deber Fiduciario: </a:t>
            </a:r>
            <a:endParaRPr lang="es-MX" dirty="0" smtClean="0">
              <a:latin typeface="Arial" pitchFamily="34" charset="0"/>
            </a:endParaRPr>
          </a:p>
          <a:p>
            <a:pPr marL="514350" lvl="1" indent="0">
              <a:spcBef>
                <a:spcPct val="0"/>
              </a:spcBef>
            </a:pPr>
            <a:r>
              <a:rPr lang="es-ES_tradnl" dirty="0" smtClean="0">
                <a:cs typeface="Times New Roman" pitchFamily="18" charset="0"/>
              </a:rPr>
              <a:t> Otros riesgos Legales:</a:t>
            </a:r>
            <a:endParaRPr lang="es-MX" dirty="0" smtClean="0">
              <a:latin typeface="Arial" pitchFamily="34" charset="0"/>
            </a:endParaRPr>
          </a:p>
          <a:p>
            <a:pPr marL="914400" lvl="2" indent="0">
              <a:spcBef>
                <a:spcPct val="0"/>
              </a:spcBef>
              <a:buFont typeface="Wingdings" pitchFamily="2" charset="2"/>
              <a:buChar char=""/>
            </a:pPr>
            <a:r>
              <a:rPr lang="es-ES_tradnl" dirty="0" smtClean="0">
                <a:cs typeface="Times New Roman" pitchFamily="18" charset="0"/>
              </a:rPr>
              <a:t>Mala Conceptualización y Diseño</a:t>
            </a:r>
            <a:endParaRPr lang="es-MX" dirty="0" smtClean="0">
              <a:latin typeface="Arial" pitchFamily="34" charset="0"/>
            </a:endParaRPr>
          </a:p>
          <a:p>
            <a:pPr marL="914400" lvl="2" indent="0">
              <a:spcBef>
                <a:spcPct val="0"/>
              </a:spcBef>
              <a:buFont typeface="Wingdings" pitchFamily="2" charset="2"/>
              <a:buChar char=""/>
            </a:pPr>
            <a:r>
              <a:rPr lang="es-ES_tradnl" dirty="0" smtClean="0">
                <a:cs typeface="Times New Roman" pitchFamily="18" charset="0"/>
              </a:rPr>
              <a:t>Representación Impropia: Notarial</a:t>
            </a:r>
            <a:endParaRPr lang="es-MX" dirty="0" smtClean="0">
              <a:latin typeface="Arial" pitchFamily="34" charset="0"/>
            </a:endParaRPr>
          </a:p>
          <a:p>
            <a:pPr marL="914400" lvl="2" indent="0">
              <a:spcBef>
                <a:spcPct val="0"/>
              </a:spcBef>
              <a:buFont typeface="Wingdings" pitchFamily="2" charset="2"/>
              <a:buChar char=""/>
            </a:pPr>
            <a:r>
              <a:rPr lang="es-ES_tradnl" dirty="0" smtClean="0">
                <a:cs typeface="Times New Roman" pitchFamily="18" charset="0"/>
              </a:rPr>
              <a:t>Fraude Administrativo</a:t>
            </a:r>
            <a:endParaRPr lang="es-MX" dirty="0" smtClean="0">
              <a:latin typeface="Arial" pitchFamily="34" charset="0"/>
            </a:endParaRPr>
          </a:p>
          <a:p>
            <a:pPr marL="914400" lvl="2" indent="0">
              <a:spcBef>
                <a:spcPct val="0"/>
              </a:spcBef>
              <a:buFont typeface="Wingdings" pitchFamily="2" charset="2"/>
              <a:buChar char=""/>
            </a:pPr>
            <a:r>
              <a:rPr lang="es-ES_tradnl" dirty="0" smtClean="0">
                <a:cs typeface="Times New Roman" pitchFamily="18" charset="0"/>
              </a:rPr>
              <a:t>Comité Técnico (Asesor / Decisorio)</a:t>
            </a:r>
            <a:endParaRPr lang="es-MX" dirty="0" smtClean="0">
              <a:latin typeface="Arial" pitchFamily="34" charset="0"/>
            </a:endParaRPr>
          </a:p>
          <a:p>
            <a:pPr marL="914400" lvl="2" indent="0">
              <a:spcBef>
                <a:spcPct val="0"/>
              </a:spcBef>
              <a:buFont typeface="Wingdings" pitchFamily="2" charset="2"/>
              <a:buChar char=""/>
            </a:pPr>
            <a:r>
              <a:rPr lang="es-ES_tradnl" dirty="0" smtClean="0">
                <a:cs typeface="Times New Roman" pitchFamily="18" charset="0"/>
              </a:rPr>
              <a:t>Crisis del Fiduciario: Riesgo Patrimonial</a:t>
            </a:r>
            <a:endParaRPr lang="es-MX" dirty="0" smtClean="0">
              <a:latin typeface="Arial" pitchFamily="34" charset="0"/>
            </a:endParaRPr>
          </a:p>
          <a:p>
            <a:pPr marL="914400" lvl="2" indent="0">
              <a:spcBef>
                <a:spcPct val="0"/>
              </a:spcBef>
              <a:buFont typeface="Wingdings" pitchFamily="2" charset="2"/>
              <a:buChar char=""/>
            </a:pPr>
            <a:r>
              <a:rPr lang="es-ES_tradnl" dirty="0" smtClean="0">
                <a:cs typeface="Times New Roman" pitchFamily="18" charset="0"/>
              </a:rPr>
              <a:t>Error Judicial en Conceptualización de Separación del Patrimonio</a:t>
            </a:r>
            <a:endParaRPr lang="es-ES_tradnl" dirty="0" smtClean="0">
              <a:latin typeface="Arial" pitchFamily="34" charset="0"/>
            </a:endParaRPr>
          </a:p>
        </p:txBody>
      </p:sp>
      <p:sp>
        <p:nvSpPr>
          <p:cNvPr id="75780" name="3 Título"/>
          <p:cNvSpPr>
            <a:spLocks noGrp="1"/>
          </p:cNvSpPr>
          <p:nvPr>
            <p:ph type="title"/>
          </p:nvPr>
        </p:nvSpPr>
        <p:spPr>
          <a:xfrm>
            <a:off x="457200" y="457200"/>
            <a:ext cx="8229600" cy="1143000"/>
          </a:xfrm>
        </p:spPr>
        <p:txBody>
          <a:bodyPr/>
          <a:lstStyle/>
          <a:p>
            <a:r>
              <a:rPr lang="es-ES_tradnl" b="1" smtClean="0"/>
              <a:t>Riesgos Legales</a:t>
            </a:r>
            <a:endParaRPr lang="es-MX" b="1" smtClean="0"/>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76805" name="4 Marcador de contenido"/>
          <p:cNvSpPr>
            <a:spLocks noGrp="1"/>
          </p:cNvSpPr>
          <p:nvPr>
            <p:ph idx="1"/>
          </p:nvPr>
        </p:nvSpPr>
        <p:spPr>
          <a:xfrm>
            <a:off x="0" y="1600200"/>
            <a:ext cx="9144000" cy="5141913"/>
          </a:xfrm>
        </p:spPr>
        <p:txBody>
          <a:bodyPr/>
          <a:lstStyle/>
          <a:p>
            <a:r>
              <a:rPr lang="es-ES_tradnl" dirty="0" smtClean="0"/>
              <a:t>Fiduciario como Responsable Tributario</a:t>
            </a:r>
          </a:p>
          <a:p>
            <a:r>
              <a:rPr lang="es-ES_tradnl" dirty="0" smtClean="0"/>
              <a:t>Obligaciones a cargo del patrimonio </a:t>
            </a:r>
            <a:r>
              <a:rPr lang="es-ES_tradnl" dirty="0" err="1" smtClean="0"/>
              <a:t>fideicometido</a:t>
            </a:r>
            <a:r>
              <a:rPr lang="es-ES_tradnl" dirty="0" smtClean="0"/>
              <a:t> frente a los bienes del fiduciario</a:t>
            </a:r>
          </a:p>
          <a:p>
            <a:r>
              <a:rPr lang="es-ES_tradnl" dirty="0" smtClean="0"/>
              <a:t>Vinculación de resoluciones del Comité Técnico</a:t>
            </a:r>
          </a:p>
          <a:p>
            <a:endParaRPr lang="es-ES_tradnl" dirty="0" smtClean="0"/>
          </a:p>
          <a:p>
            <a:endParaRPr lang="es-MX" dirty="0" smtClean="0"/>
          </a:p>
        </p:txBody>
      </p:sp>
      <p:sp>
        <p:nvSpPr>
          <p:cNvPr id="76804" name="3 Título"/>
          <p:cNvSpPr>
            <a:spLocks noGrp="1"/>
          </p:cNvSpPr>
          <p:nvPr>
            <p:ph type="title"/>
          </p:nvPr>
        </p:nvSpPr>
        <p:spPr>
          <a:xfrm>
            <a:off x="457200" y="457200"/>
            <a:ext cx="8229600" cy="1143000"/>
          </a:xfrm>
        </p:spPr>
        <p:txBody>
          <a:bodyPr/>
          <a:lstStyle/>
          <a:p>
            <a:r>
              <a:rPr lang="es-ES_tradnl" b="1" smtClean="0"/>
              <a:t>Jurisprudencia</a:t>
            </a:r>
            <a:endParaRPr lang="es-MX"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093788"/>
          </a:xfrm>
        </p:spPr>
        <p:txBody>
          <a:bodyPr/>
          <a:lstStyle/>
          <a:p>
            <a:pPr eaLnBrk="1" hangingPunct="1">
              <a:defRPr/>
            </a:pPr>
            <a:r>
              <a:rPr lang="es-MX" dirty="0" smtClean="0">
                <a:solidFill>
                  <a:schemeClr val="accent6">
                    <a:lumMod val="75000"/>
                  </a:schemeClr>
                </a:solidFill>
              </a:rPr>
              <a:t>Anticresis </a:t>
            </a:r>
            <a:br>
              <a:rPr lang="es-MX" dirty="0" smtClean="0">
                <a:solidFill>
                  <a:schemeClr val="accent6">
                    <a:lumMod val="75000"/>
                  </a:schemeClr>
                </a:solidFill>
              </a:rPr>
            </a:br>
            <a:r>
              <a:rPr lang="es-MX" b="1" dirty="0" smtClean="0">
                <a:solidFill>
                  <a:schemeClr val="accent6">
                    <a:lumMod val="75000"/>
                  </a:schemeClr>
                </a:solidFill>
              </a:rPr>
              <a:t>derecho real</a:t>
            </a:r>
            <a:r>
              <a:rPr lang="es-MX" dirty="0" smtClean="0">
                <a:solidFill>
                  <a:schemeClr val="accent6">
                    <a:lumMod val="75000"/>
                  </a:schemeClr>
                </a:solidFill>
              </a:rPr>
              <a:t> de garantía</a:t>
            </a:r>
            <a:endParaRPr lang="es-ES" dirty="0">
              <a:solidFill>
                <a:schemeClr val="accent6">
                  <a:lumMod val="75000"/>
                </a:schemeClr>
              </a:solidFill>
            </a:endParaRPr>
          </a:p>
        </p:txBody>
      </p:sp>
      <p:sp>
        <p:nvSpPr>
          <p:cNvPr id="26629" name="4 Marcador de contenido"/>
          <p:cNvSpPr>
            <a:spLocks noGrp="1"/>
          </p:cNvSpPr>
          <p:nvPr>
            <p:ph idx="1"/>
          </p:nvPr>
        </p:nvSpPr>
        <p:spPr>
          <a:xfrm>
            <a:off x="457200" y="2000250"/>
            <a:ext cx="8229600" cy="4125913"/>
          </a:xfrm>
        </p:spPr>
        <p:txBody>
          <a:bodyPr/>
          <a:lstStyle/>
          <a:p>
            <a:pPr eaLnBrk="1" hangingPunct="1">
              <a:lnSpc>
                <a:spcPct val="80000"/>
              </a:lnSpc>
            </a:pPr>
            <a:r>
              <a:rPr lang="es-ES" sz="2400" smtClean="0">
                <a:solidFill>
                  <a:srgbClr val="002060"/>
                </a:solidFill>
                <a:latin typeface="Gill Sans MT" pitchFamily="34" charset="0"/>
              </a:rPr>
              <a:t>acreedor (titular) adquiere el derecho de percibir los frutos de un inmueble de su deudor, con la obligación de aplicarlos al pago de los intereses, si se debieren, y después al del capital de su crédito. </a:t>
            </a:r>
          </a:p>
          <a:p>
            <a:pPr eaLnBrk="1" hangingPunct="1">
              <a:lnSpc>
                <a:spcPct val="80000"/>
              </a:lnSpc>
            </a:pPr>
            <a:endParaRPr lang="es-ES" sz="2400" smtClean="0">
              <a:solidFill>
                <a:srgbClr val="002060"/>
              </a:solidFill>
              <a:latin typeface="Gill Sans MT" pitchFamily="34" charset="0"/>
            </a:endParaRPr>
          </a:p>
          <a:p>
            <a:pPr eaLnBrk="1" hangingPunct="1">
              <a:lnSpc>
                <a:spcPct val="80000"/>
              </a:lnSpc>
            </a:pPr>
            <a:r>
              <a:rPr lang="es-ES" sz="2400" smtClean="0">
                <a:solidFill>
                  <a:srgbClr val="002060"/>
                </a:solidFill>
                <a:latin typeface="Gill Sans MT" pitchFamily="34" charset="0"/>
              </a:rPr>
              <a:t>En ningún caso el acreedor adquiere la propiedad del inmueble por falta de pago de la deuda dentro del plazo convenido, siendo todo pacto en contrario nulo. El acreedor en este caso podrá pedir el pago de la deuda o la venta del inmueble.</a:t>
            </a:r>
          </a:p>
          <a:p>
            <a:pPr eaLnBrk="1" hangingPunct="1">
              <a:lnSpc>
                <a:spcPct val="80000"/>
              </a:lnSpc>
              <a:buFont typeface="Wingdings 2" pitchFamily="18" charset="2"/>
              <a:buNone/>
            </a:pPr>
            <a:endParaRPr lang="es-ES" sz="2400" smtClean="0">
              <a:solidFill>
                <a:srgbClr val="002060"/>
              </a:solidFill>
              <a:latin typeface="Gill Sans MT" pitchFamily="34" charset="0"/>
            </a:endParaRPr>
          </a:p>
          <a:p>
            <a:pPr eaLnBrk="1" hangingPunct="1">
              <a:lnSpc>
                <a:spcPct val="80000"/>
              </a:lnSpc>
            </a:pPr>
            <a:r>
              <a:rPr lang="es-ES" sz="2400" smtClean="0">
                <a:solidFill>
                  <a:srgbClr val="002060"/>
                </a:solidFill>
                <a:latin typeface="Gill Sans MT" pitchFamily="34" charset="0"/>
              </a:rPr>
              <a:t>Los contratantes pueden estipular que se compensen los intereses de la deuda con los frutos de la finca dada. </a:t>
            </a: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428625"/>
            <a:ext cx="8229600" cy="1171575"/>
          </a:xfrm>
        </p:spPr>
        <p:txBody>
          <a:bodyPr/>
          <a:lstStyle/>
          <a:p>
            <a:pPr eaLnBrk="1" hangingPunct="1">
              <a:defRPr/>
            </a:pPr>
            <a:r>
              <a:rPr lang="es-MX" b="1" dirty="0" smtClean="0">
                <a:solidFill>
                  <a:schemeClr val="accent6">
                    <a:lumMod val="75000"/>
                  </a:schemeClr>
                </a:solidFill>
              </a:rPr>
              <a:t>Anticresis en Argentina</a:t>
            </a:r>
            <a:endParaRPr lang="es-ES" dirty="0">
              <a:solidFill>
                <a:schemeClr val="accent6">
                  <a:lumMod val="75000"/>
                </a:schemeClr>
              </a:solidFill>
            </a:endParaRPr>
          </a:p>
        </p:txBody>
      </p:sp>
      <p:sp>
        <p:nvSpPr>
          <p:cNvPr id="27653" name="4 Marcador de contenido"/>
          <p:cNvSpPr>
            <a:spLocks noGrp="1"/>
          </p:cNvSpPr>
          <p:nvPr>
            <p:ph idx="1"/>
          </p:nvPr>
        </p:nvSpPr>
        <p:spPr>
          <a:xfrm>
            <a:off x="457200" y="1857375"/>
            <a:ext cx="8229600" cy="4268788"/>
          </a:xfrm>
        </p:spPr>
        <p:txBody>
          <a:bodyPr/>
          <a:lstStyle/>
          <a:p>
            <a:pPr eaLnBrk="1" hangingPunct="1">
              <a:buFont typeface="Arial" pitchFamily="34" charset="0"/>
              <a:buNone/>
            </a:pPr>
            <a:r>
              <a:rPr lang="es-ES" b="1" i="1" u="sng" smtClean="0">
                <a:solidFill>
                  <a:srgbClr val="002060"/>
                </a:solidFill>
                <a:latin typeface="Gill Sans MT" pitchFamily="34" charset="0"/>
              </a:rPr>
              <a:t>derecho real </a:t>
            </a:r>
            <a:r>
              <a:rPr lang="es-ES" i="1" smtClean="0">
                <a:solidFill>
                  <a:srgbClr val="002060"/>
                </a:solidFill>
                <a:latin typeface="Gill Sans MT" pitchFamily="34" charset="0"/>
              </a:rPr>
              <a:t>concedido al acreedor por el deudor, o un tercero por él, poniéndole en posesión de un inmueble, y autorizándolo a percibir los frutos para imputarlos anualmente sobre los intereses del crédito, si son debidos; y en caso de exceder, sobre el capital, o sobre el capital solamente si no se deben intereses</a:t>
            </a:r>
            <a:r>
              <a:rPr lang="es-ES" i="1" smtClean="0"/>
              <a:t>.</a:t>
            </a:r>
            <a:endParaRPr lang="es-ES" smtClean="0"/>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8676" name="3 Título"/>
          <p:cNvSpPr>
            <a:spLocks noGrp="1"/>
          </p:cNvSpPr>
          <p:nvPr>
            <p:ph type="ctrTitle"/>
          </p:nvPr>
        </p:nvSpPr>
        <p:spPr>
          <a:xfrm>
            <a:off x="685800" y="2571750"/>
            <a:ext cx="7772400" cy="1643063"/>
          </a:xfrm>
        </p:spPr>
        <p:txBody>
          <a:bodyPr/>
          <a:lstStyle/>
          <a:p>
            <a:pPr eaLnBrk="1" hangingPunct="1"/>
            <a:r>
              <a:rPr lang="es-ES_tradnl" sz="5400" smtClean="0">
                <a:solidFill>
                  <a:srgbClr val="002060"/>
                </a:solidFill>
                <a:latin typeface="Gill Sans MT" pitchFamily="34" charset="0"/>
              </a:rPr>
              <a:t>Fideicomiso</a:t>
            </a:r>
            <a:endParaRPr lang="es-ES" sz="5400"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857250"/>
            <a:ext cx="8229600" cy="742950"/>
          </a:xfrm>
        </p:spPr>
        <p:txBody>
          <a:bodyPr/>
          <a:lstStyle/>
          <a:p>
            <a:pPr eaLnBrk="1" hangingPunct="1">
              <a:defRPr/>
            </a:pPr>
            <a:r>
              <a:rPr lang="es-ES_tradnl" dirty="0" smtClean="0">
                <a:solidFill>
                  <a:schemeClr val="accent6">
                    <a:lumMod val="75000"/>
                  </a:schemeClr>
                </a:solidFill>
              </a:rPr>
              <a:t>FIDEICOMISO</a:t>
            </a:r>
            <a:endParaRPr lang="es-ES" dirty="0">
              <a:solidFill>
                <a:schemeClr val="accent6">
                  <a:lumMod val="75000"/>
                </a:schemeClr>
              </a:solidFill>
            </a:endParaRPr>
          </a:p>
        </p:txBody>
      </p:sp>
      <p:sp>
        <p:nvSpPr>
          <p:cNvPr id="29701" name="4 Marcador de contenido"/>
          <p:cNvSpPr>
            <a:spLocks noGrp="1"/>
          </p:cNvSpPr>
          <p:nvPr>
            <p:ph idx="1"/>
          </p:nvPr>
        </p:nvSpPr>
        <p:spPr>
          <a:xfrm>
            <a:off x="457200" y="2071688"/>
            <a:ext cx="8229600" cy="4054475"/>
          </a:xfrm>
        </p:spPr>
        <p:txBody>
          <a:bodyPr/>
          <a:lstStyle/>
          <a:p>
            <a:pPr algn="ctr" eaLnBrk="1" hangingPunct="1">
              <a:buFont typeface="Wingdings 2" pitchFamily="18" charset="2"/>
              <a:buNone/>
            </a:pPr>
            <a:endParaRPr lang="es-ES_tradnl" smtClean="0"/>
          </a:p>
          <a:p>
            <a:pPr eaLnBrk="1" hangingPunct="1">
              <a:buFont typeface="Wingdings 2" pitchFamily="18" charset="2"/>
              <a:buNone/>
            </a:pPr>
            <a:r>
              <a:rPr lang="es-ES_tradnl" sz="4800" smtClean="0">
                <a:solidFill>
                  <a:srgbClr val="002060"/>
                </a:solidFill>
                <a:latin typeface="Gill Sans MT" pitchFamily="34" charset="0"/>
              </a:rPr>
              <a:t> Persona Jurídica   </a:t>
            </a:r>
          </a:p>
          <a:p>
            <a:pPr eaLnBrk="1" hangingPunct="1">
              <a:buFont typeface="Wingdings 2" pitchFamily="18" charset="2"/>
              <a:buNone/>
            </a:pPr>
            <a:r>
              <a:rPr lang="es-ES_tradnl" sz="4800" smtClean="0">
                <a:solidFill>
                  <a:srgbClr val="002060"/>
                </a:solidFill>
                <a:latin typeface="Gill Sans MT" pitchFamily="34" charset="0"/>
              </a:rPr>
              <a:t> Derecho Real          </a:t>
            </a:r>
          </a:p>
          <a:p>
            <a:pPr eaLnBrk="1" hangingPunct="1">
              <a:buFont typeface="Wingdings 2" pitchFamily="18" charset="2"/>
              <a:buNone/>
            </a:pPr>
            <a:r>
              <a:rPr lang="es-ES_tradnl" sz="4800" smtClean="0">
                <a:solidFill>
                  <a:srgbClr val="002060"/>
                </a:solidFill>
                <a:latin typeface="Gill Sans MT" pitchFamily="34" charset="0"/>
              </a:rPr>
              <a:t> Contrato          </a:t>
            </a:r>
          </a:p>
          <a:p>
            <a:pPr eaLnBrk="1" hangingPunct="1"/>
            <a:endParaRPr lang="es-ES" smtClean="0"/>
          </a:p>
        </p:txBody>
      </p:sp>
      <p:pic>
        <p:nvPicPr>
          <p:cNvPr id="29702" name="Picture 2" descr="C:\Documents and Settings\Juan José Morales\Configuración local\Archivos temporales de Internet\Content.IE5\XY62K9PV\MC900242001[1].wmf"/>
          <p:cNvPicPr>
            <a:picLocks noChangeAspect="1" noChangeArrowheads="1"/>
          </p:cNvPicPr>
          <p:nvPr/>
        </p:nvPicPr>
        <p:blipFill>
          <a:blip r:embed="rId2"/>
          <a:srcRect/>
          <a:stretch>
            <a:fillRect/>
          </a:stretch>
        </p:blipFill>
        <p:spPr bwMode="auto">
          <a:xfrm>
            <a:off x="5643563" y="2930525"/>
            <a:ext cx="647700" cy="725488"/>
          </a:xfrm>
          <a:prstGeom prst="rect">
            <a:avLst/>
          </a:prstGeom>
          <a:noFill/>
          <a:ln w="9525">
            <a:noFill/>
            <a:miter lim="800000"/>
            <a:headEnd/>
            <a:tailEnd/>
          </a:ln>
        </p:spPr>
      </p:pic>
      <p:pic>
        <p:nvPicPr>
          <p:cNvPr id="29703" name="Picture 2" descr="C:\Documents and Settings\Juan José Morales\Configuración local\Archivos temporales de Internet\Content.IE5\XY62K9PV\MC900242001[1].wmf"/>
          <p:cNvPicPr>
            <a:picLocks noChangeAspect="1" noChangeArrowheads="1"/>
          </p:cNvPicPr>
          <p:nvPr/>
        </p:nvPicPr>
        <p:blipFill>
          <a:blip r:embed="rId2"/>
          <a:srcRect/>
          <a:stretch>
            <a:fillRect/>
          </a:stretch>
        </p:blipFill>
        <p:spPr bwMode="auto">
          <a:xfrm>
            <a:off x="5643563" y="4019550"/>
            <a:ext cx="647700" cy="727075"/>
          </a:xfrm>
          <a:prstGeom prst="rect">
            <a:avLst/>
          </a:prstGeom>
          <a:noFill/>
          <a:ln w="9525">
            <a:noFill/>
            <a:miter lim="800000"/>
            <a:headEnd/>
            <a:tailEnd/>
          </a:ln>
        </p:spPr>
      </p:pic>
      <p:pic>
        <p:nvPicPr>
          <p:cNvPr id="29704" name="Picture 2" descr="C:\Documents and Settings\Juan José Morales\Configuración local\Archivos temporales de Internet\Content.IE5\XY62K9PV\MC900242001[1].wmf"/>
          <p:cNvPicPr>
            <a:picLocks noChangeAspect="1" noChangeArrowheads="1"/>
          </p:cNvPicPr>
          <p:nvPr/>
        </p:nvPicPr>
        <p:blipFill>
          <a:blip r:embed="rId2"/>
          <a:srcRect/>
          <a:stretch>
            <a:fillRect/>
          </a:stretch>
        </p:blipFill>
        <p:spPr bwMode="auto">
          <a:xfrm rot="10800000">
            <a:off x="5643563" y="4875213"/>
            <a:ext cx="647700" cy="725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eaLnBrk="1" hangingPunct="1">
              <a:defRPr/>
            </a:pPr>
            <a:r>
              <a:rPr lang="es-ES_tradnl" dirty="0" smtClean="0">
                <a:solidFill>
                  <a:schemeClr val="accent6">
                    <a:lumMod val="75000"/>
                  </a:schemeClr>
                </a:solidFill>
                <a:effectLst>
                  <a:outerShdw blurRad="38100" dist="38100" dir="2700000" algn="tl">
                    <a:srgbClr val="C0C0C0"/>
                  </a:outerShdw>
                </a:effectLst>
                <a:latin typeface="Gill Sans MT" pitchFamily="34" charset="0"/>
              </a:rPr>
              <a:t>CONTRATO DE FIDEICOMISO</a:t>
            </a:r>
            <a:endParaRPr lang="es-ES" dirty="0">
              <a:solidFill>
                <a:schemeClr val="accent6">
                  <a:lumMod val="75000"/>
                </a:schemeClr>
              </a:solidFill>
              <a:latin typeface="Gill Sans MT" pitchFamily="34" charset="0"/>
            </a:endParaRPr>
          </a:p>
        </p:txBody>
      </p:sp>
      <p:sp>
        <p:nvSpPr>
          <p:cNvPr id="30725" name="4 Marcador de contenido"/>
          <p:cNvSpPr>
            <a:spLocks noGrp="1"/>
          </p:cNvSpPr>
          <p:nvPr>
            <p:ph idx="1"/>
          </p:nvPr>
        </p:nvSpPr>
        <p:spPr/>
        <p:txBody>
          <a:bodyPr/>
          <a:lstStyle/>
          <a:p>
            <a:pPr eaLnBrk="1" hangingPunct="1"/>
            <a:r>
              <a:rPr lang="es-ES_tradnl" sz="2000" b="1" smtClean="0">
                <a:solidFill>
                  <a:srgbClr val="002060"/>
                </a:solidFill>
                <a:latin typeface="Gill Sans MT" pitchFamily="34" charset="0"/>
              </a:rPr>
              <a:t>BILATERAL</a:t>
            </a:r>
          </a:p>
          <a:p>
            <a:pPr lvl="1" eaLnBrk="1" hangingPunct="1"/>
            <a:r>
              <a:rPr lang="es-ES_tradnl" sz="2000" smtClean="0">
                <a:solidFill>
                  <a:srgbClr val="002060"/>
                </a:solidFill>
                <a:latin typeface="Gill Sans MT" pitchFamily="34" charset="0"/>
              </a:rPr>
              <a:t>Partes </a:t>
            </a:r>
          </a:p>
          <a:p>
            <a:pPr eaLnBrk="1" hangingPunct="1"/>
            <a:r>
              <a:rPr lang="es-ES_tradnl" sz="2000" b="1" smtClean="0">
                <a:solidFill>
                  <a:srgbClr val="002060"/>
                </a:solidFill>
                <a:latin typeface="Gill Sans MT" pitchFamily="34" charset="0"/>
              </a:rPr>
              <a:t>CONMUTATIVO Y ONEROSO</a:t>
            </a:r>
          </a:p>
          <a:p>
            <a:pPr lvl="1" eaLnBrk="1" hangingPunct="1"/>
            <a:r>
              <a:rPr lang="es-ES_tradnl" sz="2000" smtClean="0">
                <a:solidFill>
                  <a:srgbClr val="002060"/>
                </a:solidFill>
                <a:latin typeface="Gill Sans MT" pitchFamily="34" charset="0"/>
              </a:rPr>
              <a:t>Honorarios Definidos</a:t>
            </a:r>
          </a:p>
          <a:p>
            <a:pPr lvl="2" eaLnBrk="1" hangingPunct="1"/>
            <a:r>
              <a:rPr lang="es-ES_tradnl" sz="2000" smtClean="0">
                <a:solidFill>
                  <a:srgbClr val="002060"/>
                </a:solidFill>
                <a:latin typeface="Gill Sans MT" pitchFamily="34" charset="0"/>
              </a:rPr>
              <a:t>Conflicto Interés: Tesorería (gratuidad vrs. Liquidez)</a:t>
            </a:r>
          </a:p>
          <a:p>
            <a:pPr eaLnBrk="1" hangingPunct="1"/>
            <a:r>
              <a:rPr lang="es-ES_tradnl" sz="2000" b="1" smtClean="0">
                <a:solidFill>
                  <a:srgbClr val="002060"/>
                </a:solidFill>
                <a:latin typeface="Gill Sans MT" pitchFamily="34" charset="0"/>
              </a:rPr>
              <a:t>SOLEMNE</a:t>
            </a:r>
          </a:p>
          <a:p>
            <a:pPr lvl="1" eaLnBrk="1" hangingPunct="1"/>
            <a:r>
              <a:rPr lang="es-ES_tradnl" sz="2000" smtClean="0">
                <a:solidFill>
                  <a:srgbClr val="002060"/>
                </a:solidFill>
                <a:latin typeface="Gill Sans MT" pitchFamily="34" charset="0"/>
              </a:rPr>
              <a:t>Escritura Pública</a:t>
            </a:r>
          </a:p>
          <a:p>
            <a:pPr lvl="2" eaLnBrk="1" hangingPunct="1"/>
            <a:r>
              <a:rPr lang="es-ES_tradnl" sz="2000" smtClean="0">
                <a:solidFill>
                  <a:srgbClr val="002060"/>
                </a:solidFill>
                <a:latin typeface="Gill Sans MT" pitchFamily="34" charset="0"/>
              </a:rPr>
              <a:t>Art. 76 LMV – Fideicomiso de Inversión</a:t>
            </a:r>
          </a:p>
          <a:p>
            <a:pPr eaLnBrk="1" hangingPunct="1"/>
            <a:r>
              <a:rPr lang="es-ES_tradnl" sz="2000" b="1" smtClean="0">
                <a:solidFill>
                  <a:srgbClr val="002060"/>
                </a:solidFill>
                <a:latin typeface="Gill Sans MT" pitchFamily="34" charset="0"/>
              </a:rPr>
              <a:t>TRASLATIVO DE DOMINIO</a:t>
            </a:r>
          </a:p>
          <a:p>
            <a:pPr lvl="1" eaLnBrk="1" hangingPunct="1"/>
            <a:r>
              <a:rPr lang="es-MX" sz="2000" smtClean="0">
                <a:solidFill>
                  <a:srgbClr val="002060"/>
                </a:solidFill>
                <a:latin typeface="Gill Sans MT" pitchFamily="34" charset="0"/>
              </a:rPr>
              <a:t>No existe la “Propiedad Fiduciaria”</a:t>
            </a:r>
          </a:p>
          <a:p>
            <a:pPr eaLnBrk="1" hangingPunct="1"/>
            <a:endParaRPr lang="es-ES" smtClean="0"/>
          </a:p>
        </p:txBody>
      </p:sp>
      <p:sp>
        <p:nvSpPr>
          <p:cNvPr id="30726" name="Line 6"/>
          <p:cNvSpPr>
            <a:spLocks noChangeShapeType="1"/>
          </p:cNvSpPr>
          <p:nvPr/>
        </p:nvSpPr>
        <p:spPr bwMode="auto">
          <a:xfrm>
            <a:off x="1928813" y="2152650"/>
            <a:ext cx="1728787" cy="0"/>
          </a:xfrm>
          <a:prstGeom prst="line">
            <a:avLst/>
          </a:prstGeom>
          <a:noFill/>
          <a:ln w="9525">
            <a:solidFill>
              <a:schemeClr val="tx1"/>
            </a:solidFill>
            <a:round/>
            <a:headEnd/>
            <a:tailEnd type="triangle" w="med" len="med"/>
          </a:ln>
        </p:spPr>
        <p:txBody>
          <a:bodyPr/>
          <a:lstStyle/>
          <a:p>
            <a:endParaRPr lang="es-ES_tradnl"/>
          </a:p>
        </p:txBody>
      </p:sp>
      <p:sp>
        <p:nvSpPr>
          <p:cNvPr id="30727" name="Line 6"/>
          <p:cNvSpPr>
            <a:spLocks noChangeShapeType="1"/>
          </p:cNvSpPr>
          <p:nvPr/>
        </p:nvSpPr>
        <p:spPr bwMode="auto">
          <a:xfrm flipV="1">
            <a:off x="1928813" y="1812925"/>
            <a:ext cx="1809750" cy="339725"/>
          </a:xfrm>
          <a:prstGeom prst="line">
            <a:avLst/>
          </a:prstGeom>
          <a:noFill/>
          <a:ln w="9525">
            <a:solidFill>
              <a:schemeClr val="tx1"/>
            </a:solidFill>
            <a:round/>
            <a:headEnd/>
            <a:tailEnd type="triangle" w="med" len="med"/>
          </a:ln>
        </p:spPr>
        <p:txBody>
          <a:bodyPr/>
          <a:lstStyle/>
          <a:p>
            <a:endParaRPr lang="es-ES_tradnl"/>
          </a:p>
        </p:txBody>
      </p:sp>
      <p:sp>
        <p:nvSpPr>
          <p:cNvPr id="30728" name="Line 6"/>
          <p:cNvSpPr>
            <a:spLocks noChangeShapeType="1"/>
          </p:cNvSpPr>
          <p:nvPr/>
        </p:nvSpPr>
        <p:spPr bwMode="auto">
          <a:xfrm flipV="1">
            <a:off x="1928813" y="2000250"/>
            <a:ext cx="1728787" cy="152400"/>
          </a:xfrm>
          <a:prstGeom prst="line">
            <a:avLst/>
          </a:prstGeom>
          <a:noFill/>
          <a:ln w="9525">
            <a:solidFill>
              <a:schemeClr val="tx1"/>
            </a:solidFill>
            <a:round/>
            <a:headEnd/>
            <a:tailEnd type="triangle" w="med" len="med"/>
          </a:ln>
        </p:spPr>
        <p:txBody>
          <a:bodyPr/>
          <a:lstStyle/>
          <a:p>
            <a:endParaRPr lang="es-ES_tradnl"/>
          </a:p>
        </p:txBody>
      </p:sp>
      <p:sp>
        <p:nvSpPr>
          <p:cNvPr id="30729" name="Text Box 7"/>
          <p:cNvSpPr txBox="1">
            <a:spLocks noChangeArrowheads="1"/>
          </p:cNvSpPr>
          <p:nvPr/>
        </p:nvSpPr>
        <p:spPr bwMode="auto">
          <a:xfrm>
            <a:off x="3738563" y="1600200"/>
            <a:ext cx="1976437" cy="338138"/>
          </a:xfrm>
          <a:prstGeom prst="rect">
            <a:avLst/>
          </a:prstGeom>
          <a:noFill/>
          <a:ln w="9525">
            <a:noFill/>
            <a:miter lim="800000"/>
            <a:headEnd/>
            <a:tailEnd/>
          </a:ln>
        </p:spPr>
        <p:txBody>
          <a:bodyPr>
            <a:spAutoFit/>
          </a:bodyPr>
          <a:lstStyle/>
          <a:p>
            <a:pPr>
              <a:spcBef>
                <a:spcPct val="50000"/>
              </a:spcBef>
            </a:pPr>
            <a:r>
              <a:rPr lang="es-MX" sz="1600">
                <a:solidFill>
                  <a:srgbClr val="002060"/>
                </a:solidFill>
                <a:latin typeface="Gill Sans MT" pitchFamily="34" charset="0"/>
              </a:rPr>
              <a:t>Fideicomitente</a:t>
            </a:r>
            <a:endParaRPr lang="es-ES" sz="1600">
              <a:solidFill>
                <a:srgbClr val="002060"/>
              </a:solidFill>
              <a:latin typeface="Gill Sans MT" pitchFamily="34" charset="0"/>
            </a:endParaRPr>
          </a:p>
        </p:txBody>
      </p:sp>
      <p:sp>
        <p:nvSpPr>
          <p:cNvPr id="30730" name="Text Box 8"/>
          <p:cNvSpPr txBox="1">
            <a:spLocks noChangeArrowheads="1"/>
          </p:cNvSpPr>
          <p:nvPr/>
        </p:nvSpPr>
        <p:spPr bwMode="auto">
          <a:xfrm>
            <a:off x="3738563" y="1812925"/>
            <a:ext cx="3354387" cy="339725"/>
          </a:xfrm>
          <a:prstGeom prst="rect">
            <a:avLst/>
          </a:prstGeom>
          <a:noFill/>
          <a:ln w="9525">
            <a:noFill/>
            <a:miter lim="800000"/>
            <a:headEnd/>
            <a:tailEnd/>
          </a:ln>
        </p:spPr>
        <p:txBody>
          <a:bodyPr>
            <a:spAutoFit/>
          </a:bodyPr>
          <a:lstStyle/>
          <a:p>
            <a:pPr>
              <a:spcBef>
                <a:spcPct val="50000"/>
              </a:spcBef>
            </a:pPr>
            <a:r>
              <a:rPr lang="es-MX" sz="1600">
                <a:solidFill>
                  <a:srgbClr val="002060"/>
                </a:solidFill>
                <a:latin typeface="Gill Sans MT" pitchFamily="34" charset="0"/>
              </a:rPr>
              <a:t>Fiduciario</a:t>
            </a:r>
            <a:endParaRPr lang="es-ES" sz="1600">
              <a:solidFill>
                <a:srgbClr val="002060"/>
              </a:solidFill>
              <a:latin typeface="Gill Sans MT" pitchFamily="34" charset="0"/>
            </a:endParaRPr>
          </a:p>
        </p:txBody>
      </p:sp>
      <p:sp>
        <p:nvSpPr>
          <p:cNvPr id="30731" name="Text Box 9"/>
          <p:cNvSpPr txBox="1">
            <a:spLocks noChangeArrowheads="1"/>
          </p:cNvSpPr>
          <p:nvPr/>
        </p:nvSpPr>
        <p:spPr bwMode="auto">
          <a:xfrm>
            <a:off x="3738563" y="2000250"/>
            <a:ext cx="1762125" cy="338138"/>
          </a:xfrm>
          <a:prstGeom prst="rect">
            <a:avLst/>
          </a:prstGeom>
          <a:noFill/>
          <a:ln w="9525">
            <a:noFill/>
            <a:miter lim="800000"/>
            <a:headEnd/>
            <a:tailEnd/>
          </a:ln>
        </p:spPr>
        <p:txBody>
          <a:bodyPr>
            <a:spAutoFit/>
          </a:bodyPr>
          <a:lstStyle/>
          <a:p>
            <a:pPr>
              <a:spcBef>
                <a:spcPct val="50000"/>
              </a:spcBef>
            </a:pPr>
            <a:r>
              <a:rPr lang="es-MX" sz="1600">
                <a:solidFill>
                  <a:srgbClr val="002060"/>
                </a:solidFill>
                <a:latin typeface="Gill Sans MT" pitchFamily="34" charset="0"/>
              </a:rPr>
              <a:t>Fideicomisario</a:t>
            </a:r>
            <a:endParaRPr lang="es-ES" sz="160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3316" name="7 Título"/>
          <p:cNvSpPr>
            <a:spLocks noGrp="1"/>
          </p:cNvSpPr>
          <p:nvPr>
            <p:ph type="ctrTitle"/>
          </p:nvPr>
        </p:nvSpPr>
        <p:spPr>
          <a:xfrm>
            <a:off x="685800" y="2500313"/>
            <a:ext cx="7772400" cy="2000250"/>
          </a:xfrm>
        </p:spPr>
        <p:txBody>
          <a:bodyPr/>
          <a:lstStyle/>
          <a:p>
            <a:pPr eaLnBrk="1" hangingPunct="1"/>
            <a:r>
              <a:rPr lang="es-ES_tradnl" smtClean="0">
                <a:solidFill>
                  <a:srgbClr val="002060"/>
                </a:solidFill>
                <a:latin typeface="Gill Sans MT" pitchFamily="34" charset="0"/>
              </a:rPr>
              <a:t>Antecedente del Derecho Romano</a:t>
            </a:r>
            <a:endParaRPr lang="es-ES"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857250"/>
            <a:ext cx="8229600" cy="560388"/>
          </a:xfrm>
        </p:spPr>
        <p:txBody>
          <a:bodyPr/>
          <a:lstStyle/>
          <a:p>
            <a:pPr eaLnBrk="1" hangingPunct="1">
              <a:defRPr/>
            </a:pPr>
            <a:r>
              <a:rPr lang="es-MX" b="1" dirty="0" smtClean="0">
                <a:solidFill>
                  <a:schemeClr val="accent6">
                    <a:lumMod val="75000"/>
                  </a:schemeClr>
                </a:solidFill>
              </a:rPr>
              <a:t>Fideicomiso</a:t>
            </a:r>
            <a:endParaRPr lang="es-ES" dirty="0">
              <a:solidFill>
                <a:schemeClr val="accent6">
                  <a:lumMod val="75000"/>
                </a:schemeClr>
              </a:solidFill>
            </a:endParaRPr>
          </a:p>
        </p:txBody>
      </p:sp>
      <p:sp>
        <p:nvSpPr>
          <p:cNvPr id="31749" name="4 Marcador de contenido"/>
          <p:cNvSpPr>
            <a:spLocks noGrp="1"/>
          </p:cNvSpPr>
          <p:nvPr>
            <p:ph idx="1"/>
          </p:nvPr>
        </p:nvSpPr>
        <p:spPr>
          <a:xfrm>
            <a:off x="457200" y="1857375"/>
            <a:ext cx="8229600" cy="4268788"/>
          </a:xfrm>
        </p:spPr>
        <p:txBody>
          <a:bodyPr/>
          <a:lstStyle/>
          <a:p>
            <a:pPr eaLnBrk="1" hangingPunct="1">
              <a:buFont typeface="Arial" pitchFamily="34" charset="0"/>
              <a:buNone/>
            </a:pPr>
            <a:r>
              <a:rPr lang="es-ES" smtClean="0">
                <a:latin typeface="Gill Sans MT" pitchFamily="34" charset="0"/>
              </a:rPr>
              <a:t>    </a:t>
            </a:r>
            <a:r>
              <a:rPr lang="es-ES" smtClean="0">
                <a:solidFill>
                  <a:srgbClr val="002060"/>
                </a:solidFill>
                <a:latin typeface="Gill Sans MT" pitchFamily="34" charset="0"/>
              </a:rPr>
              <a:t>Contrato por el cual una persona </a:t>
            </a:r>
            <a:r>
              <a:rPr lang="es-ES" b="1" smtClean="0">
                <a:solidFill>
                  <a:srgbClr val="002060"/>
                </a:solidFill>
                <a:latin typeface="Gill Sans MT" pitchFamily="34" charset="0"/>
              </a:rPr>
              <a:t>(Fiduciario)</a:t>
            </a:r>
            <a:r>
              <a:rPr lang="es-ES" smtClean="0">
                <a:solidFill>
                  <a:srgbClr val="002060"/>
                </a:solidFill>
                <a:latin typeface="Gill Sans MT" pitchFamily="34" charset="0"/>
              </a:rPr>
              <a:t> recibe de otra </a:t>
            </a:r>
            <a:r>
              <a:rPr lang="es-ES" b="1" smtClean="0">
                <a:solidFill>
                  <a:srgbClr val="002060"/>
                </a:solidFill>
                <a:latin typeface="Gill Sans MT" pitchFamily="34" charset="0"/>
              </a:rPr>
              <a:t>(Fideicomitente), </a:t>
            </a:r>
            <a:r>
              <a:rPr lang="es-ES" smtClean="0">
                <a:solidFill>
                  <a:srgbClr val="002060"/>
                </a:solidFill>
                <a:latin typeface="Gill Sans MT" pitchFamily="34" charset="0"/>
              </a:rPr>
              <a:t>que confía en ella, una titularidad de derecho a nombre propio, comprometiéndose a usarla sólo en lo preciso parar el fin restringido acordado, en interés del Fideicomitente o de un tercero </a:t>
            </a:r>
            <a:r>
              <a:rPr lang="es-ES" b="1" smtClean="0">
                <a:solidFill>
                  <a:srgbClr val="002060"/>
                </a:solidFill>
                <a:latin typeface="Gill Sans MT" pitchFamily="34" charset="0"/>
              </a:rPr>
              <a:t>(Fideicomisario)</a:t>
            </a:r>
            <a:endParaRPr lang="es-ES"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eaLnBrk="1" hangingPunct="1">
              <a:defRPr/>
            </a:pPr>
            <a:r>
              <a:rPr lang="es-MX" dirty="0" smtClean="0">
                <a:solidFill>
                  <a:schemeClr val="accent6">
                    <a:lumMod val="75000"/>
                  </a:schemeClr>
                </a:solidFill>
              </a:rPr>
              <a:t>Naturaleza Jurídica</a:t>
            </a:r>
            <a:endParaRPr lang="es-ES" dirty="0">
              <a:solidFill>
                <a:schemeClr val="accent6">
                  <a:lumMod val="75000"/>
                </a:schemeClr>
              </a:solidFill>
            </a:endParaRPr>
          </a:p>
        </p:txBody>
      </p:sp>
      <p:sp>
        <p:nvSpPr>
          <p:cNvPr id="32773" name="4 Marcador de contenido"/>
          <p:cNvSpPr>
            <a:spLocks noGrp="1"/>
          </p:cNvSpPr>
          <p:nvPr>
            <p:ph idx="1"/>
          </p:nvPr>
        </p:nvSpPr>
        <p:spPr/>
        <p:txBody>
          <a:bodyPr/>
          <a:lstStyle/>
          <a:p>
            <a:pPr eaLnBrk="1" hangingPunct="1">
              <a:lnSpc>
                <a:spcPct val="90000"/>
              </a:lnSpc>
            </a:pPr>
            <a:r>
              <a:rPr lang="es-ES" sz="2800" smtClean="0">
                <a:solidFill>
                  <a:srgbClr val="002060"/>
                </a:solidFill>
                <a:latin typeface="Gill Sans MT" pitchFamily="34" charset="0"/>
              </a:rPr>
              <a:t>contrato sui géneris </a:t>
            </a:r>
          </a:p>
          <a:p>
            <a:pPr eaLnBrk="1" hangingPunct="1">
              <a:lnSpc>
                <a:spcPct val="90000"/>
              </a:lnSpc>
            </a:pPr>
            <a:r>
              <a:rPr lang="es-ES" sz="2800" smtClean="0">
                <a:solidFill>
                  <a:srgbClr val="002060"/>
                </a:solidFill>
                <a:latin typeface="Gill Sans MT" pitchFamily="34" charset="0"/>
              </a:rPr>
              <a:t>un patrimonio con personalidad (Vg. Fundación)</a:t>
            </a:r>
          </a:p>
          <a:p>
            <a:pPr eaLnBrk="1" hangingPunct="1">
              <a:lnSpc>
                <a:spcPct val="90000"/>
              </a:lnSpc>
            </a:pPr>
            <a:r>
              <a:rPr lang="es-ES" sz="2800" smtClean="0">
                <a:solidFill>
                  <a:srgbClr val="002060"/>
                </a:solidFill>
                <a:latin typeface="Gill Sans MT" pitchFamily="34" charset="0"/>
              </a:rPr>
              <a:t>un desdoblamiento de derecho de propiedad,</a:t>
            </a:r>
          </a:p>
          <a:p>
            <a:pPr eaLnBrk="1" hangingPunct="1">
              <a:lnSpc>
                <a:spcPct val="90000"/>
              </a:lnSpc>
            </a:pPr>
            <a:r>
              <a:rPr lang="es-ES" sz="2800" smtClean="0">
                <a:solidFill>
                  <a:srgbClr val="002060"/>
                </a:solidFill>
                <a:latin typeface="Gill Sans MT" pitchFamily="34" charset="0"/>
              </a:rPr>
              <a:t>la transmisión de bienes o derechos </a:t>
            </a:r>
          </a:p>
          <a:p>
            <a:pPr eaLnBrk="1" hangingPunct="1">
              <a:lnSpc>
                <a:spcPct val="90000"/>
              </a:lnSpc>
            </a:pPr>
            <a:r>
              <a:rPr lang="es-ES" sz="2800" smtClean="0">
                <a:solidFill>
                  <a:srgbClr val="002060"/>
                </a:solidFill>
                <a:latin typeface="Gill Sans MT" pitchFamily="34" charset="0"/>
              </a:rPr>
              <a:t>la afectación de bienes o derechos (Vg. Patrimonio Empresarial)  </a:t>
            </a:r>
          </a:p>
          <a:p>
            <a:pPr eaLnBrk="1" hangingPunct="1">
              <a:lnSpc>
                <a:spcPct val="90000"/>
              </a:lnSpc>
            </a:pPr>
            <a:r>
              <a:rPr lang="es-ES" sz="2800" smtClean="0">
                <a:solidFill>
                  <a:srgbClr val="002060"/>
                </a:solidFill>
                <a:latin typeface="Gill Sans MT" pitchFamily="34" charset="0"/>
              </a:rPr>
              <a:t>operación o servicio bancario, </a:t>
            </a:r>
          </a:p>
          <a:p>
            <a:pPr eaLnBrk="1" hangingPunct="1">
              <a:lnSpc>
                <a:spcPct val="90000"/>
              </a:lnSpc>
            </a:pPr>
            <a:r>
              <a:rPr lang="es-ES" sz="2800" smtClean="0">
                <a:solidFill>
                  <a:srgbClr val="002060"/>
                </a:solidFill>
                <a:latin typeface="Gill Sans MT" pitchFamily="34" charset="0"/>
              </a:rPr>
              <a:t>negocio indirecto o </a:t>
            </a:r>
          </a:p>
          <a:p>
            <a:pPr eaLnBrk="1" hangingPunct="1">
              <a:lnSpc>
                <a:spcPct val="90000"/>
              </a:lnSpc>
            </a:pPr>
            <a:r>
              <a:rPr lang="es-ES" sz="2800" smtClean="0">
                <a:solidFill>
                  <a:srgbClr val="002060"/>
                </a:solidFill>
                <a:latin typeface="Gill Sans MT" pitchFamily="34" charset="0"/>
              </a:rPr>
              <a:t>negocio jurídico de estructura compleja </a:t>
            </a:r>
          </a:p>
          <a:p>
            <a:pPr eaLnBrk="1" hangingPunct="1">
              <a:lnSpc>
                <a:spcPct val="90000"/>
              </a:lnSpc>
            </a:pPr>
            <a:r>
              <a:rPr lang="es-ES" sz="2800" b="1" u="sng" smtClean="0">
                <a:solidFill>
                  <a:srgbClr val="002060"/>
                </a:solidFill>
                <a:latin typeface="Gill Sans MT" pitchFamily="34" charset="0"/>
              </a:rPr>
              <a:t>negocio fiduciario</a:t>
            </a:r>
            <a:r>
              <a:rPr lang="es-ES" sz="2800" smtClean="0">
                <a:solidFill>
                  <a:srgbClr val="002060"/>
                </a:solidFill>
                <a:latin typeface="Gill Sans MT" pitchFamily="34" charset="0"/>
              </a:rPr>
              <a:t>,</a:t>
            </a: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500063"/>
            <a:ext cx="8229600" cy="1100137"/>
          </a:xfrm>
        </p:spPr>
        <p:txBody>
          <a:bodyPr/>
          <a:lstStyle/>
          <a:p>
            <a:pPr eaLnBrk="1" hangingPunct="1">
              <a:defRPr/>
            </a:pPr>
            <a:r>
              <a:rPr lang="es-MX" dirty="0" smtClean="0">
                <a:solidFill>
                  <a:schemeClr val="accent6">
                    <a:lumMod val="75000"/>
                  </a:schemeClr>
                </a:solidFill>
              </a:rPr>
              <a:t>El Fideicomiso</a:t>
            </a:r>
            <a:endParaRPr lang="es-ES" dirty="0">
              <a:solidFill>
                <a:schemeClr val="accent6">
                  <a:lumMod val="75000"/>
                </a:schemeClr>
              </a:solidFill>
            </a:endParaRPr>
          </a:p>
        </p:txBody>
      </p:sp>
      <p:sp>
        <p:nvSpPr>
          <p:cNvPr id="33797" name="4 Marcador de contenido"/>
          <p:cNvSpPr>
            <a:spLocks noGrp="1"/>
          </p:cNvSpPr>
          <p:nvPr>
            <p:ph idx="1"/>
          </p:nvPr>
        </p:nvSpPr>
        <p:spPr>
          <a:xfrm>
            <a:off x="457200" y="1643063"/>
            <a:ext cx="8229600" cy="4525962"/>
          </a:xfrm>
        </p:spPr>
        <p:txBody>
          <a:bodyPr/>
          <a:lstStyle/>
          <a:p>
            <a:pPr eaLnBrk="1" hangingPunct="1">
              <a:buFont typeface="Arial" pitchFamily="34" charset="0"/>
              <a:buNone/>
            </a:pPr>
            <a:r>
              <a:rPr lang="es-ES" sz="2600" dirty="0" smtClean="0">
                <a:solidFill>
                  <a:srgbClr val="002060"/>
                </a:solidFill>
                <a:latin typeface="Gill Sans MT" pitchFamily="34" charset="0"/>
              </a:rPr>
              <a:t>Es el contrato por el cual una persona </a:t>
            </a:r>
            <a:r>
              <a:rPr lang="es-ES" sz="2600" b="1" dirty="0" smtClean="0">
                <a:solidFill>
                  <a:srgbClr val="002060"/>
                </a:solidFill>
                <a:latin typeface="Gill Sans MT" pitchFamily="34" charset="0"/>
              </a:rPr>
              <a:t>(</a:t>
            </a:r>
            <a:r>
              <a:rPr lang="es-ES" sz="2600" b="1" u="sng" dirty="0" smtClean="0">
                <a:solidFill>
                  <a:srgbClr val="002060"/>
                </a:solidFill>
                <a:latin typeface="Gill Sans MT" pitchFamily="34" charset="0"/>
              </a:rPr>
              <a:t>Fiduciario</a:t>
            </a:r>
            <a:r>
              <a:rPr lang="es-ES" sz="2600" b="1" dirty="0" smtClean="0">
                <a:solidFill>
                  <a:srgbClr val="002060"/>
                </a:solidFill>
                <a:latin typeface="Gill Sans MT" pitchFamily="34" charset="0"/>
              </a:rPr>
              <a:t>) </a:t>
            </a:r>
            <a:r>
              <a:rPr lang="es-ES" sz="2600" dirty="0" smtClean="0">
                <a:solidFill>
                  <a:srgbClr val="002060"/>
                </a:solidFill>
                <a:latin typeface="Gill Sans MT" pitchFamily="34" charset="0"/>
              </a:rPr>
              <a:t>recibe de otra </a:t>
            </a:r>
            <a:r>
              <a:rPr lang="es-ES" sz="2600" b="1" dirty="0" smtClean="0">
                <a:solidFill>
                  <a:srgbClr val="002060"/>
                </a:solidFill>
                <a:latin typeface="Gill Sans MT" pitchFamily="34" charset="0"/>
              </a:rPr>
              <a:t>(</a:t>
            </a:r>
            <a:r>
              <a:rPr lang="es-ES" sz="2600" b="1" u="sng" dirty="0" smtClean="0">
                <a:solidFill>
                  <a:srgbClr val="002060"/>
                </a:solidFill>
                <a:latin typeface="Gill Sans MT" pitchFamily="34" charset="0"/>
              </a:rPr>
              <a:t>Fideicomitente</a:t>
            </a:r>
            <a:r>
              <a:rPr lang="es-ES" sz="2600" b="1" dirty="0" smtClean="0">
                <a:solidFill>
                  <a:srgbClr val="002060"/>
                </a:solidFill>
                <a:latin typeface="Gill Sans MT" pitchFamily="34" charset="0"/>
              </a:rPr>
              <a:t>), </a:t>
            </a:r>
            <a:r>
              <a:rPr lang="es-ES" sz="2600" dirty="0" smtClean="0">
                <a:solidFill>
                  <a:srgbClr val="002060"/>
                </a:solidFill>
                <a:latin typeface="Gill Sans MT" pitchFamily="34" charset="0"/>
              </a:rPr>
              <a:t>que confía en ella, una titularidad de derecho a nombre propio, comprometiéndose a usarla sólo en lo preciso parar el fin restringido acordado, en interés del Fideicomitente o de un tercero </a:t>
            </a:r>
            <a:r>
              <a:rPr lang="es-ES" sz="2600" b="1" dirty="0" smtClean="0">
                <a:solidFill>
                  <a:srgbClr val="002060"/>
                </a:solidFill>
                <a:latin typeface="Gill Sans MT" pitchFamily="34" charset="0"/>
              </a:rPr>
              <a:t>(</a:t>
            </a:r>
            <a:r>
              <a:rPr lang="es-ES" sz="2600" b="1" u="sng" dirty="0" smtClean="0">
                <a:solidFill>
                  <a:srgbClr val="002060"/>
                </a:solidFill>
                <a:latin typeface="Gill Sans MT" pitchFamily="34" charset="0"/>
              </a:rPr>
              <a:t>Fideicomisario</a:t>
            </a:r>
            <a:r>
              <a:rPr lang="es-ES" sz="2600" b="1" dirty="0" smtClean="0">
                <a:solidFill>
                  <a:srgbClr val="002060"/>
                </a:solidFill>
                <a:latin typeface="Gill Sans MT" pitchFamily="34" charset="0"/>
              </a:rPr>
              <a:t>).  </a:t>
            </a:r>
          </a:p>
          <a:p>
            <a:pPr eaLnBrk="1" hangingPunct="1">
              <a:buFont typeface="Arial" pitchFamily="34" charset="0"/>
              <a:buNone/>
            </a:pPr>
            <a:endParaRPr lang="es-ES" sz="2400" b="1" dirty="0" smtClean="0">
              <a:solidFill>
                <a:srgbClr val="002060"/>
              </a:solidFill>
              <a:latin typeface="Gill Sans MT" pitchFamily="34" charset="0"/>
            </a:endParaRPr>
          </a:p>
          <a:p>
            <a:pPr eaLnBrk="1" hangingPunct="1">
              <a:buFont typeface="Arial" pitchFamily="34" charset="0"/>
              <a:buNone/>
            </a:pPr>
            <a:endParaRPr lang="es-ES" dirty="0" smtClean="0"/>
          </a:p>
        </p:txBody>
      </p:sp>
      <p:sp>
        <p:nvSpPr>
          <p:cNvPr id="9" name="Oval 5"/>
          <p:cNvSpPr>
            <a:spLocks noChangeArrowheads="1"/>
          </p:cNvSpPr>
          <p:nvPr/>
        </p:nvSpPr>
        <p:spPr bwMode="auto">
          <a:xfrm>
            <a:off x="3851275" y="4803775"/>
            <a:ext cx="1724025" cy="1411288"/>
          </a:xfrm>
          <a:prstGeom prst="ellipse">
            <a:avLst/>
          </a:prstGeom>
          <a:solidFill>
            <a:schemeClr val="accent1">
              <a:lumMod val="40000"/>
              <a:lumOff val="60000"/>
            </a:schemeClr>
          </a:solidFill>
          <a:ln w="9525">
            <a:solidFill>
              <a:schemeClr val="tx1"/>
            </a:solidFill>
            <a:round/>
            <a:headEnd/>
            <a:tailEnd/>
          </a:ln>
          <a:effectLst/>
        </p:spPr>
        <p:txBody>
          <a:bodyPr wrap="none" anchor="ctr"/>
          <a:lstStyle/>
          <a:p>
            <a:pPr algn="ctr" fontAlgn="auto">
              <a:spcBef>
                <a:spcPts val="0"/>
              </a:spcBef>
              <a:spcAft>
                <a:spcPts val="0"/>
              </a:spcAft>
              <a:defRPr/>
            </a:pPr>
            <a:r>
              <a:rPr lang="es-MX" sz="1600" b="1" dirty="0">
                <a:latin typeface="+mn-lt"/>
              </a:rPr>
              <a:t>FIDUCIARIO</a:t>
            </a:r>
            <a:endParaRPr lang="es-ES" sz="1600" b="1" dirty="0">
              <a:latin typeface="+mn-lt"/>
            </a:endParaRPr>
          </a:p>
        </p:txBody>
      </p:sp>
      <p:sp>
        <p:nvSpPr>
          <p:cNvPr id="10" name="Oval 6"/>
          <p:cNvSpPr>
            <a:spLocks noChangeArrowheads="1"/>
          </p:cNvSpPr>
          <p:nvPr/>
        </p:nvSpPr>
        <p:spPr bwMode="auto">
          <a:xfrm>
            <a:off x="6300788" y="4581525"/>
            <a:ext cx="1771650" cy="1462088"/>
          </a:xfrm>
          <a:prstGeom prst="ellipse">
            <a:avLst/>
          </a:prstGeom>
          <a:solidFill>
            <a:schemeClr val="accent2">
              <a:lumMod val="20000"/>
              <a:lumOff val="80000"/>
            </a:schemeClr>
          </a:solidFill>
          <a:ln w="9525">
            <a:solidFill>
              <a:schemeClr val="tx1"/>
            </a:solidFill>
            <a:round/>
            <a:headEnd/>
            <a:tailEnd/>
          </a:ln>
          <a:effectLst/>
        </p:spPr>
        <p:txBody>
          <a:bodyPr wrap="none" anchor="ctr"/>
          <a:lstStyle/>
          <a:p>
            <a:pPr algn="ctr" fontAlgn="auto">
              <a:spcBef>
                <a:spcPts val="0"/>
              </a:spcBef>
              <a:spcAft>
                <a:spcPts val="0"/>
              </a:spcAft>
              <a:defRPr/>
            </a:pPr>
            <a:r>
              <a:rPr lang="es-MX" sz="1600" b="1" dirty="0">
                <a:latin typeface="+mn-lt"/>
              </a:rPr>
              <a:t>FIDEICOMISARIO</a:t>
            </a:r>
            <a:endParaRPr lang="es-ES" sz="1600" b="1" dirty="0">
              <a:latin typeface="+mn-lt"/>
            </a:endParaRPr>
          </a:p>
        </p:txBody>
      </p:sp>
      <p:sp>
        <p:nvSpPr>
          <p:cNvPr id="11" name="Oval 4"/>
          <p:cNvSpPr>
            <a:spLocks noChangeArrowheads="1"/>
          </p:cNvSpPr>
          <p:nvPr/>
        </p:nvSpPr>
        <p:spPr bwMode="auto">
          <a:xfrm>
            <a:off x="1258888" y="4714875"/>
            <a:ext cx="1527175" cy="1328738"/>
          </a:xfrm>
          <a:prstGeom prst="ellipse">
            <a:avLst/>
          </a:prstGeom>
          <a:solidFill>
            <a:schemeClr val="bg2">
              <a:lumMod val="90000"/>
            </a:schemeClr>
          </a:solidFill>
          <a:ln w="9525">
            <a:solidFill>
              <a:schemeClr val="tx1"/>
            </a:solidFill>
            <a:round/>
            <a:headEnd/>
            <a:tailEnd/>
          </a:ln>
          <a:effectLst/>
        </p:spPr>
        <p:txBody>
          <a:bodyPr wrap="none" anchor="ctr"/>
          <a:lstStyle/>
          <a:p>
            <a:pPr algn="ctr" fontAlgn="auto">
              <a:spcBef>
                <a:spcPts val="0"/>
              </a:spcBef>
              <a:spcAft>
                <a:spcPts val="0"/>
              </a:spcAft>
              <a:defRPr/>
            </a:pPr>
            <a:r>
              <a:rPr lang="es-MX" sz="1600" b="1" dirty="0">
                <a:latin typeface="+mn-lt"/>
              </a:rPr>
              <a:t>FIDEICOMITENTE</a:t>
            </a:r>
            <a:endParaRPr lang="es-ES" sz="1600" b="1" dirty="0">
              <a:latin typeface="+mn-lt"/>
            </a:endParaRPr>
          </a:p>
        </p:txBody>
      </p:sp>
      <p:sp>
        <p:nvSpPr>
          <p:cNvPr id="14" name="Rectangle 8"/>
          <p:cNvSpPr>
            <a:spLocks noChangeArrowheads="1"/>
          </p:cNvSpPr>
          <p:nvPr/>
        </p:nvSpPr>
        <p:spPr bwMode="auto">
          <a:xfrm>
            <a:off x="2571750" y="4581525"/>
            <a:ext cx="1279525" cy="215900"/>
          </a:xfrm>
          <a:prstGeom prst="rect">
            <a:avLst/>
          </a:prstGeom>
          <a:solidFill>
            <a:schemeClr val="bg1">
              <a:lumMod val="95000"/>
            </a:schemeClr>
          </a:solidFill>
          <a:ln w="9525">
            <a:solidFill>
              <a:schemeClr val="tx1"/>
            </a:solidFill>
            <a:miter lim="800000"/>
            <a:headEnd/>
            <a:tailEnd/>
          </a:ln>
          <a:effectLst/>
        </p:spPr>
        <p:txBody>
          <a:bodyPr wrap="none" anchor="ctr"/>
          <a:lstStyle/>
          <a:p>
            <a:pPr algn="ctr" fontAlgn="auto">
              <a:spcBef>
                <a:spcPts val="0"/>
              </a:spcBef>
              <a:spcAft>
                <a:spcPts val="0"/>
              </a:spcAft>
              <a:defRPr/>
            </a:pPr>
            <a:r>
              <a:rPr lang="es-MX" sz="1600" b="1" dirty="0">
                <a:solidFill>
                  <a:srgbClr val="002060"/>
                </a:solidFill>
                <a:latin typeface="Gill Sans MT" pitchFamily="34" charset="0"/>
              </a:rPr>
              <a:t>BIENES</a:t>
            </a:r>
            <a:endParaRPr lang="es-ES" sz="1600" b="1" dirty="0">
              <a:solidFill>
                <a:srgbClr val="002060"/>
              </a:solidFill>
              <a:latin typeface="Gill Sans MT" pitchFamily="34" charset="0"/>
            </a:endParaRPr>
          </a:p>
        </p:txBody>
      </p:sp>
      <p:sp>
        <p:nvSpPr>
          <p:cNvPr id="16" name="Line 7"/>
          <p:cNvSpPr>
            <a:spLocks noChangeShapeType="1"/>
          </p:cNvSpPr>
          <p:nvPr/>
        </p:nvSpPr>
        <p:spPr bwMode="auto">
          <a:xfrm>
            <a:off x="2339975" y="4797425"/>
            <a:ext cx="1511300" cy="274638"/>
          </a:xfrm>
          <a:prstGeom prst="line">
            <a:avLst/>
          </a:prstGeom>
          <a:noFill/>
          <a:ln w="9525">
            <a:solidFill>
              <a:schemeClr val="tx1"/>
            </a:solidFill>
            <a:round/>
            <a:headEnd/>
            <a:tailEnd type="triangle" w="med" len="med"/>
          </a:ln>
        </p:spPr>
        <p:txBody>
          <a:bodyPr/>
          <a:lstStyle/>
          <a:p>
            <a:endParaRPr lang="es-ES_tradnl"/>
          </a:p>
        </p:txBody>
      </p:sp>
      <p:sp>
        <p:nvSpPr>
          <p:cNvPr id="17" name="Line 7"/>
          <p:cNvSpPr>
            <a:spLocks noChangeShapeType="1"/>
          </p:cNvSpPr>
          <p:nvPr/>
        </p:nvSpPr>
        <p:spPr bwMode="auto">
          <a:xfrm flipV="1">
            <a:off x="5214938" y="5643563"/>
            <a:ext cx="1085850" cy="400050"/>
          </a:xfrm>
          <a:prstGeom prst="line">
            <a:avLst/>
          </a:prstGeom>
          <a:noFill/>
          <a:ln w="9525">
            <a:solidFill>
              <a:schemeClr val="tx1"/>
            </a:solidFill>
            <a:round/>
            <a:headEnd/>
            <a:tailEnd type="triangle" w="med" len="med"/>
          </a:ln>
        </p:spPr>
        <p:txBody>
          <a:bodyPr/>
          <a:lstStyle/>
          <a:p>
            <a:endParaRPr lang="es-ES_tradnl"/>
          </a:p>
        </p:txBody>
      </p:sp>
      <p:sp>
        <p:nvSpPr>
          <p:cNvPr id="21" name="Rectangle 10"/>
          <p:cNvSpPr>
            <a:spLocks noChangeArrowheads="1"/>
          </p:cNvSpPr>
          <p:nvPr/>
        </p:nvSpPr>
        <p:spPr bwMode="auto">
          <a:xfrm>
            <a:off x="5214938" y="6000750"/>
            <a:ext cx="1571625" cy="358775"/>
          </a:xfrm>
          <a:prstGeom prst="rect">
            <a:avLst/>
          </a:prstGeom>
          <a:solidFill>
            <a:schemeClr val="bg1">
              <a:lumMod val="95000"/>
            </a:schemeClr>
          </a:solidFill>
          <a:ln w="9525">
            <a:solidFill>
              <a:schemeClr val="tx1"/>
            </a:solidFill>
            <a:miter lim="800000"/>
            <a:headEnd/>
            <a:tailEnd/>
          </a:ln>
          <a:effectLst/>
        </p:spPr>
        <p:txBody>
          <a:bodyPr wrap="none" anchor="ctr"/>
          <a:lstStyle/>
          <a:p>
            <a:pPr algn="ctr" fontAlgn="auto">
              <a:spcBef>
                <a:spcPts val="0"/>
              </a:spcBef>
              <a:spcAft>
                <a:spcPts val="0"/>
              </a:spcAft>
              <a:defRPr/>
            </a:pPr>
            <a:r>
              <a:rPr lang="es-MX" b="1" dirty="0">
                <a:latin typeface="+mn-lt"/>
              </a:rPr>
              <a:t>BENEFICIOS</a:t>
            </a:r>
            <a:endParaRPr lang="es-ES" b="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in)">
                                      <p:cBhvr>
                                        <p:cTn id="7" dur="500"/>
                                        <p:tgtEl>
                                          <p:spTgt spid="1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ox(in)">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box(in)">
                                      <p:cBhvr>
                                        <p:cTn id="15" dur="500"/>
                                        <p:tgtEl>
                                          <p:spTgt spid="21"/>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ox(in)">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2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eaLnBrk="1" hangingPunct="1">
              <a:defRPr/>
            </a:pPr>
            <a:r>
              <a:rPr lang="es-MX" b="1" dirty="0" smtClean="0">
                <a:solidFill>
                  <a:schemeClr val="accent6">
                    <a:lumMod val="75000"/>
                  </a:schemeClr>
                </a:solidFill>
                <a:latin typeface="Gill Sans MT" pitchFamily="34" charset="0"/>
              </a:rPr>
              <a:t>Fideicomiso - concepto</a:t>
            </a:r>
            <a:endParaRPr lang="es-ES" dirty="0">
              <a:solidFill>
                <a:schemeClr val="accent6">
                  <a:lumMod val="75000"/>
                </a:schemeClr>
              </a:solidFill>
              <a:latin typeface="Gill Sans MT" pitchFamily="34" charset="0"/>
            </a:endParaRPr>
          </a:p>
        </p:txBody>
      </p:sp>
      <p:sp>
        <p:nvSpPr>
          <p:cNvPr id="34821" name="4 Marcador de contenido"/>
          <p:cNvSpPr>
            <a:spLocks noGrp="1"/>
          </p:cNvSpPr>
          <p:nvPr>
            <p:ph idx="1"/>
          </p:nvPr>
        </p:nvSpPr>
        <p:spPr>
          <a:xfrm>
            <a:off x="457200" y="1928813"/>
            <a:ext cx="8229600" cy="4197350"/>
          </a:xfrm>
        </p:spPr>
        <p:txBody>
          <a:bodyPr/>
          <a:lstStyle/>
          <a:p>
            <a:pPr eaLnBrk="1" hangingPunct="1">
              <a:buFont typeface="Arial" pitchFamily="34" charset="0"/>
              <a:buNone/>
            </a:pPr>
            <a:r>
              <a:rPr lang="es-ES" sz="2600" smtClean="0">
                <a:solidFill>
                  <a:srgbClr val="002060"/>
                </a:solidFill>
                <a:latin typeface="Gill Sans MT" pitchFamily="34" charset="0"/>
              </a:rPr>
              <a:t>    Fideicomiso es el negocio jurídico por medio del cual se constituye la </a:t>
            </a:r>
            <a:r>
              <a:rPr lang="es-ES" sz="2600" b="1" u="sng" smtClean="0">
                <a:solidFill>
                  <a:srgbClr val="002060"/>
                </a:solidFill>
                <a:latin typeface="Gill Sans MT" pitchFamily="34" charset="0"/>
              </a:rPr>
              <a:t>propiedad fiduciaria</a:t>
            </a:r>
            <a:r>
              <a:rPr lang="es-ES" sz="2600" b="1" smtClean="0">
                <a:solidFill>
                  <a:srgbClr val="002060"/>
                </a:solidFill>
                <a:latin typeface="Gill Sans MT" pitchFamily="34" charset="0"/>
              </a:rPr>
              <a:t> </a:t>
            </a:r>
            <a:r>
              <a:rPr lang="es-ES" sz="2600" smtClean="0">
                <a:solidFill>
                  <a:srgbClr val="002060"/>
                </a:solidFill>
                <a:latin typeface="Gill Sans MT" pitchFamily="34" charset="0"/>
              </a:rPr>
              <a:t>de un conjunto de derechos de propiedad u otros derechos reales o personales que son transmitidos por el fideicomitente al fiduciario para que los administre o ejerza de conformidad con las instrucciones contenidas en el fideicomiso, en beneficio de una persona (beneficiario), que es designada en el mismo, y la restituya al cumplimiento del plazo o condición al fideicomitente o la transmita al fiduciario.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236663"/>
          </a:xfrm>
        </p:spPr>
        <p:txBody>
          <a:bodyPr/>
          <a:lstStyle/>
          <a:p>
            <a:pPr eaLnBrk="1" hangingPunct="1">
              <a:defRPr/>
            </a:pPr>
            <a:r>
              <a:rPr lang="es-GT" b="1" dirty="0" smtClean="0">
                <a:solidFill>
                  <a:schemeClr val="accent6">
                    <a:lumMod val="75000"/>
                  </a:schemeClr>
                </a:solidFill>
                <a:latin typeface="Gill Sans MT" pitchFamily="34" charset="0"/>
              </a:rPr>
              <a:t>Propiedad Fiduciaria – </a:t>
            </a:r>
            <a:br>
              <a:rPr lang="es-GT" b="1" dirty="0" smtClean="0">
                <a:solidFill>
                  <a:schemeClr val="accent6">
                    <a:lumMod val="75000"/>
                  </a:schemeClr>
                </a:solidFill>
                <a:latin typeface="Gill Sans MT" pitchFamily="34" charset="0"/>
              </a:rPr>
            </a:br>
            <a:r>
              <a:rPr lang="es-GT" b="1" dirty="0" smtClean="0">
                <a:solidFill>
                  <a:schemeClr val="accent6">
                    <a:lumMod val="75000"/>
                  </a:schemeClr>
                </a:solidFill>
                <a:latin typeface="Gill Sans MT" pitchFamily="34" charset="0"/>
              </a:rPr>
              <a:t>Patrimonio </a:t>
            </a:r>
            <a:r>
              <a:rPr lang="es-GT" b="1" dirty="0" err="1" smtClean="0">
                <a:solidFill>
                  <a:schemeClr val="accent6">
                    <a:lumMod val="75000"/>
                  </a:schemeClr>
                </a:solidFill>
                <a:latin typeface="Gill Sans MT" pitchFamily="34" charset="0"/>
              </a:rPr>
              <a:t>Fideicometido</a:t>
            </a:r>
            <a:endParaRPr lang="es-ES" dirty="0">
              <a:solidFill>
                <a:schemeClr val="accent6">
                  <a:lumMod val="75000"/>
                </a:schemeClr>
              </a:solidFill>
              <a:latin typeface="Gill Sans MT" pitchFamily="34" charset="0"/>
            </a:endParaRPr>
          </a:p>
        </p:txBody>
      </p:sp>
      <p:sp>
        <p:nvSpPr>
          <p:cNvPr id="35845" name="4 Marcador de contenido"/>
          <p:cNvSpPr>
            <a:spLocks noGrp="1"/>
          </p:cNvSpPr>
          <p:nvPr>
            <p:ph idx="1"/>
          </p:nvPr>
        </p:nvSpPr>
        <p:spPr>
          <a:xfrm>
            <a:off x="457200" y="1928813"/>
            <a:ext cx="8229600" cy="4197350"/>
          </a:xfrm>
        </p:spPr>
        <p:txBody>
          <a:bodyPr/>
          <a:lstStyle/>
          <a:p>
            <a:pPr eaLnBrk="1" hangingPunct="1">
              <a:lnSpc>
                <a:spcPct val="90000"/>
              </a:lnSpc>
              <a:buFont typeface="Wingdings 2" pitchFamily="18" charset="2"/>
              <a:buNone/>
            </a:pPr>
            <a:r>
              <a:rPr lang="es-ES" smtClean="0"/>
              <a:t>	</a:t>
            </a:r>
            <a:r>
              <a:rPr lang="es-ES" sz="2600" smtClean="0">
                <a:solidFill>
                  <a:srgbClr val="002060"/>
                </a:solidFill>
                <a:latin typeface="Gill Sans MT" pitchFamily="34" charset="0"/>
              </a:rPr>
              <a:t>Por el fideicomiso el fideicomitente constituye un </a:t>
            </a:r>
            <a:r>
              <a:rPr lang="es-ES" sz="2600" u="sng" smtClean="0">
                <a:solidFill>
                  <a:srgbClr val="002060"/>
                </a:solidFill>
                <a:latin typeface="Gill Sans MT" pitchFamily="34" charset="0"/>
              </a:rPr>
              <a:t>patrimonio autónomo, que destina a fines lícitos y determinados</a:t>
            </a:r>
            <a:r>
              <a:rPr lang="es-ES" sz="2600" smtClean="0">
                <a:solidFill>
                  <a:srgbClr val="002060"/>
                </a:solidFill>
                <a:latin typeface="Gill Sans MT" pitchFamily="34" charset="0"/>
              </a:rPr>
              <a:t>, y cuya titularidad transmite a una institución fiduciaria para que ésta realice los fines queridos por el fideicomitente.</a:t>
            </a:r>
          </a:p>
          <a:p>
            <a:pPr eaLnBrk="1" hangingPunct="1">
              <a:lnSpc>
                <a:spcPct val="90000"/>
              </a:lnSpc>
            </a:pPr>
            <a:r>
              <a:rPr lang="es-ES" sz="2600" smtClean="0">
                <a:solidFill>
                  <a:srgbClr val="002060"/>
                </a:solidFill>
                <a:latin typeface="Gill Sans MT" pitchFamily="34" charset="0"/>
              </a:rPr>
              <a:t>En virtud del fideicomiso, el fideicomitente transmite a una Institución fiduciaria la propiedad o la titularidad de uno o más bienes o derechos, para ser destinados a fines lícitos y determinados, encomendando la realización de dichos fines a la propia institución Fiduciaria. </a:t>
            </a: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eaLnBrk="1" hangingPunct="1">
              <a:defRPr/>
            </a:pPr>
            <a:r>
              <a:rPr lang="es-MX" b="1" dirty="0" smtClean="0">
                <a:solidFill>
                  <a:schemeClr val="accent6">
                    <a:lumMod val="75000"/>
                  </a:schemeClr>
                </a:solidFill>
              </a:rPr>
              <a:t>Fideicomiso</a:t>
            </a:r>
            <a:endParaRPr lang="es-ES" dirty="0">
              <a:solidFill>
                <a:schemeClr val="accent6">
                  <a:lumMod val="75000"/>
                </a:schemeClr>
              </a:solidFill>
            </a:endParaRPr>
          </a:p>
        </p:txBody>
      </p:sp>
      <p:sp>
        <p:nvSpPr>
          <p:cNvPr id="5" name="4 Marcador de contenido"/>
          <p:cNvSpPr>
            <a:spLocks noGrp="1"/>
          </p:cNvSpPr>
          <p:nvPr>
            <p:ph idx="1"/>
          </p:nvPr>
        </p:nvSpPr>
        <p:spPr/>
        <p:txBody>
          <a:bodyPr/>
          <a:lstStyle/>
          <a:p>
            <a:pPr marL="533400" indent="-533400" eaLnBrk="1" hangingPunct="1">
              <a:lnSpc>
                <a:spcPct val="90000"/>
              </a:lnSpc>
              <a:defRPr/>
            </a:pPr>
            <a:r>
              <a:rPr lang="es-ES" sz="2200" b="1" dirty="0" smtClean="0">
                <a:solidFill>
                  <a:srgbClr val="002060"/>
                </a:solidFill>
                <a:latin typeface="Gill Sans MT" pitchFamily="34" charset="0"/>
              </a:rPr>
              <a:t>Como negocio jurídico:</a:t>
            </a:r>
            <a:r>
              <a:rPr lang="es-ES_tradnl" sz="2200" dirty="0" smtClean="0">
                <a:solidFill>
                  <a:srgbClr val="002060"/>
                </a:solidFill>
                <a:latin typeface="Gill Sans MT" pitchFamily="34" charset="0"/>
              </a:rPr>
              <a:t> </a:t>
            </a:r>
            <a:r>
              <a:rPr lang="es-ES" sz="2200" dirty="0" smtClean="0">
                <a:solidFill>
                  <a:srgbClr val="002060"/>
                </a:solidFill>
                <a:latin typeface="Gill Sans MT" pitchFamily="34" charset="0"/>
              </a:rPr>
              <a:t>se está en presencia del traspaso efectivo de un derecho de una persona a otra, estando de acuerdo en que tal traspaso debe servir para fines determinados.</a:t>
            </a:r>
          </a:p>
          <a:p>
            <a:pPr marL="533400" indent="-533400" eaLnBrk="1" hangingPunct="1">
              <a:lnSpc>
                <a:spcPct val="90000"/>
              </a:lnSpc>
              <a:defRPr/>
            </a:pPr>
            <a:r>
              <a:rPr lang="es-ES" sz="2200" b="1" dirty="0" smtClean="0">
                <a:solidFill>
                  <a:srgbClr val="002060"/>
                </a:solidFill>
                <a:latin typeface="Gill Sans MT" pitchFamily="34" charset="0"/>
              </a:rPr>
              <a:t>Como derecho de propiedad:</a:t>
            </a:r>
            <a:r>
              <a:rPr lang="es-ES" sz="2200" dirty="0" smtClean="0">
                <a:solidFill>
                  <a:srgbClr val="002060"/>
                </a:solidFill>
                <a:latin typeface="Gill Sans MT" pitchFamily="34" charset="0"/>
              </a:rPr>
              <a:t> El fideicomiso implica la creación de un régimen patrimonial nuevo, al afectar ciertos bienes y derechos para fines determinados y trasladarlos con ese objeto al fiduciario, lo que se constituye en un patrimonio autónomo.  El fiduciario es titular de ese patrimonio, el cual no se confunde con su masa patrimonial, sino que se mantiene separado y afectado a los fines instituidos por el fideicomitente.  </a:t>
            </a:r>
          </a:p>
          <a:p>
            <a:pPr marL="533400" indent="-533400" eaLnBrk="1" hangingPunct="1">
              <a:lnSpc>
                <a:spcPct val="90000"/>
              </a:lnSpc>
              <a:defRPr/>
            </a:pPr>
            <a:r>
              <a:rPr lang="es-ES" sz="2200" b="1" dirty="0" smtClean="0">
                <a:solidFill>
                  <a:srgbClr val="002060"/>
                </a:solidFill>
                <a:latin typeface="Gill Sans MT" pitchFamily="34" charset="0"/>
              </a:rPr>
              <a:t>Como actividad bancaria:</a:t>
            </a:r>
            <a:r>
              <a:rPr lang="es-ES" sz="2200" dirty="0" smtClean="0">
                <a:solidFill>
                  <a:srgbClr val="002060"/>
                </a:solidFill>
                <a:latin typeface="Gill Sans MT" pitchFamily="34" charset="0"/>
              </a:rPr>
              <a:t> El fideicomiso no puede considerarse sino como operación neutra o mejor aún, como un servicio bancario. </a:t>
            </a:r>
          </a:p>
          <a:p>
            <a:pPr eaLnBrk="1" hangingPunct="1">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857250"/>
          </a:xfrm>
        </p:spPr>
        <p:txBody>
          <a:bodyPr/>
          <a:lstStyle/>
          <a:p>
            <a:pPr eaLnBrk="1" hangingPunct="1">
              <a:defRPr/>
            </a:pPr>
            <a:r>
              <a:rPr lang="es-MX" b="1" dirty="0" smtClean="0">
                <a:solidFill>
                  <a:schemeClr val="accent6">
                    <a:lumMod val="75000"/>
                  </a:schemeClr>
                </a:solidFill>
                <a:latin typeface="Gill Sans MT" pitchFamily="34" charset="0"/>
              </a:rPr>
              <a:t>Operación Bancaria - neutra</a:t>
            </a:r>
            <a:endParaRPr lang="es-ES" dirty="0">
              <a:solidFill>
                <a:schemeClr val="accent6">
                  <a:lumMod val="75000"/>
                </a:schemeClr>
              </a:solidFill>
              <a:latin typeface="Gill Sans MT" pitchFamily="34" charset="0"/>
            </a:endParaRPr>
          </a:p>
        </p:txBody>
      </p:sp>
      <p:sp>
        <p:nvSpPr>
          <p:cNvPr id="37893" name="4 Marcador de contenido"/>
          <p:cNvSpPr>
            <a:spLocks noGrp="1"/>
          </p:cNvSpPr>
          <p:nvPr>
            <p:ph idx="1"/>
          </p:nvPr>
        </p:nvSpPr>
        <p:spPr/>
        <p:txBody>
          <a:bodyPr/>
          <a:lstStyle/>
          <a:p>
            <a:pPr eaLnBrk="1" hangingPunct="1">
              <a:buFont typeface="Arial" pitchFamily="34" charset="0"/>
              <a:buNone/>
            </a:pPr>
            <a:r>
              <a:rPr lang="es-ES" smtClean="0"/>
              <a:t>	</a:t>
            </a:r>
          </a:p>
          <a:p>
            <a:pPr eaLnBrk="1" hangingPunct="1">
              <a:buFont typeface="Arial" pitchFamily="34" charset="0"/>
              <a:buNone/>
            </a:pPr>
            <a:r>
              <a:rPr lang="es-ES" sz="3600" smtClean="0">
                <a:solidFill>
                  <a:srgbClr val="002060"/>
                </a:solidFill>
              </a:rPr>
              <a:t>    El actuar del fiduciario no es en manera alguna </a:t>
            </a:r>
            <a:r>
              <a:rPr lang="es-ES" sz="3600" b="1" smtClean="0">
                <a:solidFill>
                  <a:srgbClr val="002060"/>
                </a:solidFill>
              </a:rPr>
              <a:t>intermediación</a:t>
            </a:r>
            <a:r>
              <a:rPr lang="es-ES" sz="3600" smtClean="0">
                <a:solidFill>
                  <a:srgbClr val="002060"/>
                </a:solidFill>
              </a:rPr>
              <a:t> lucrativa, sino que es una operación realizada en conexión con esa actividad principal, y por el cual obtiene un resultado de lucro, ya que por realizarla recibe honorarios. </a:t>
            </a: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0" name="9 Título"/>
          <p:cNvSpPr>
            <a:spLocks noGrp="1"/>
          </p:cNvSpPr>
          <p:nvPr>
            <p:ph type="title"/>
          </p:nvPr>
        </p:nvSpPr>
        <p:spPr>
          <a:xfrm>
            <a:off x="457200" y="692150"/>
            <a:ext cx="8229600" cy="908050"/>
          </a:xfrm>
        </p:spPr>
        <p:txBody>
          <a:bodyPr/>
          <a:lstStyle/>
          <a:p>
            <a:pPr eaLnBrk="1" hangingPunct="1">
              <a:defRPr/>
            </a:pPr>
            <a:r>
              <a:rPr lang="es-ES" b="1" dirty="0" err="1" smtClean="0">
                <a:solidFill>
                  <a:schemeClr val="accent6">
                    <a:lumMod val="75000"/>
                  </a:schemeClr>
                </a:solidFill>
              </a:rPr>
              <a:t>Fidei</a:t>
            </a:r>
            <a:r>
              <a:rPr lang="es-ES" b="1" dirty="0" smtClean="0">
                <a:solidFill>
                  <a:schemeClr val="accent6">
                    <a:lumMod val="75000"/>
                  </a:schemeClr>
                </a:solidFill>
              </a:rPr>
              <a:t>-comiso:</a:t>
            </a:r>
            <a:endParaRPr lang="es-ES" dirty="0">
              <a:solidFill>
                <a:schemeClr val="accent6">
                  <a:lumMod val="75000"/>
                </a:schemeClr>
              </a:solidFill>
            </a:endParaRPr>
          </a:p>
        </p:txBody>
      </p:sp>
      <p:sp>
        <p:nvSpPr>
          <p:cNvPr id="38917" name="10 Marcador de contenido"/>
          <p:cNvSpPr>
            <a:spLocks noGrp="1"/>
          </p:cNvSpPr>
          <p:nvPr>
            <p:ph idx="1"/>
          </p:nvPr>
        </p:nvSpPr>
        <p:spPr/>
        <p:txBody>
          <a:bodyPr/>
          <a:lstStyle/>
          <a:p>
            <a:pPr algn="ctr" eaLnBrk="1" hangingPunct="1">
              <a:lnSpc>
                <a:spcPct val="80000"/>
              </a:lnSpc>
              <a:buFont typeface="Arial" pitchFamily="34" charset="0"/>
              <a:buNone/>
            </a:pPr>
            <a:r>
              <a:rPr lang="es-ES" b="1" smtClean="0">
                <a:solidFill>
                  <a:srgbClr val="002060"/>
                </a:solidFill>
              </a:rPr>
              <a:t>Fe </a:t>
            </a:r>
          </a:p>
          <a:p>
            <a:pPr algn="ctr" eaLnBrk="1" hangingPunct="1">
              <a:lnSpc>
                <a:spcPct val="80000"/>
              </a:lnSpc>
              <a:buFont typeface="Arial" pitchFamily="34" charset="0"/>
              <a:buNone/>
            </a:pPr>
            <a:r>
              <a:rPr lang="es-ES" b="1" smtClean="0">
                <a:solidFill>
                  <a:srgbClr val="002060"/>
                </a:solidFill>
              </a:rPr>
              <a:t>+ </a:t>
            </a:r>
          </a:p>
          <a:p>
            <a:pPr algn="ctr" eaLnBrk="1" hangingPunct="1">
              <a:lnSpc>
                <a:spcPct val="80000"/>
              </a:lnSpc>
              <a:buFont typeface="Arial" pitchFamily="34" charset="0"/>
              <a:buNone/>
            </a:pPr>
            <a:r>
              <a:rPr lang="es-ES" b="1" smtClean="0">
                <a:solidFill>
                  <a:srgbClr val="002060"/>
                </a:solidFill>
              </a:rPr>
              <a:t>Comisión (Encargo)</a:t>
            </a:r>
          </a:p>
          <a:p>
            <a:pPr algn="ctr" eaLnBrk="1" hangingPunct="1">
              <a:lnSpc>
                <a:spcPct val="80000"/>
              </a:lnSpc>
              <a:buFont typeface="Arial" pitchFamily="34" charset="0"/>
              <a:buNone/>
            </a:pPr>
            <a:endParaRPr lang="es-ES" b="1" smtClean="0">
              <a:solidFill>
                <a:srgbClr val="002060"/>
              </a:solidFill>
            </a:endParaRPr>
          </a:p>
          <a:p>
            <a:pPr algn="ctr" eaLnBrk="1" hangingPunct="1">
              <a:lnSpc>
                <a:spcPct val="80000"/>
              </a:lnSpc>
              <a:buFont typeface="Arial" pitchFamily="34" charset="0"/>
              <a:buNone/>
            </a:pPr>
            <a:r>
              <a:rPr lang="es-ES" smtClean="0">
                <a:solidFill>
                  <a:srgbClr val="002060"/>
                </a:solidFill>
              </a:rPr>
              <a:t>Es precisamente la "buena fe“, y la "confianza“, el fundamento relevante de los negocios Fiduciarios. </a:t>
            </a:r>
          </a:p>
          <a:p>
            <a:pPr algn="ctr" eaLnBrk="1" hangingPunct="1">
              <a:lnSpc>
                <a:spcPct val="80000"/>
              </a:lnSpc>
              <a:buFont typeface="Arial" pitchFamily="34" charset="0"/>
              <a:buNone/>
            </a:pPr>
            <a:r>
              <a:rPr lang="es-ES" smtClean="0">
                <a:solidFill>
                  <a:srgbClr val="002060"/>
                </a:solidFill>
              </a:rPr>
              <a:t>Su denominación lo indica, Fiducia proviene del latín fides, que significa precisamente, confianza.</a:t>
            </a:r>
            <a:endParaRPr lang="es-MX" b="1" smtClean="0">
              <a:solidFill>
                <a:srgbClr val="002060"/>
              </a:solidFill>
            </a:endParaRP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 name="1 Título"/>
          <p:cNvSpPr>
            <a:spLocks noGrp="1"/>
          </p:cNvSpPr>
          <p:nvPr>
            <p:ph type="title"/>
          </p:nvPr>
        </p:nvSpPr>
        <p:spPr>
          <a:xfrm>
            <a:off x="1644650" y="692150"/>
            <a:ext cx="7031038" cy="1143000"/>
          </a:xfrm>
        </p:spPr>
        <p:txBody>
          <a:bodyPr/>
          <a:lstStyle/>
          <a:p>
            <a:pPr eaLnBrk="1" hangingPunct="1">
              <a:defRPr/>
            </a:pPr>
            <a:r>
              <a:rPr lang="es-MX" sz="5400" b="1" dirty="0" smtClean="0">
                <a:solidFill>
                  <a:schemeClr val="accent6">
                    <a:lumMod val="75000"/>
                  </a:schemeClr>
                </a:solidFill>
                <a:latin typeface="Gill Sans MT" pitchFamily="34" charset="0"/>
              </a:rPr>
              <a:t>Fideicomitente</a:t>
            </a:r>
          </a:p>
        </p:txBody>
      </p:sp>
      <p:sp>
        <p:nvSpPr>
          <p:cNvPr id="3" name="2 Marcador de contenido"/>
          <p:cNvSpPr>
            <a:spLocks noGrp="1"/>
          </p:cNvSpPr>
          <p:nvPr>
            <p:ph idx="1"/>
          </p:nvPr>
        </p:nvSpPr>
        <p:spPr>
          <a:xfrm>
            <a:off x="1187450" y="1835150"/>
            <a:ext cx="7499350" cy="4583113"/>
          </a:xfrm>
        </p:spPr>
        <p:txBody>
          <a:bodyPr/>
          <a:lstStyle/>
          <a:p>
            <a:pPr eaLnBrk="1" hangingPunct="1"/>
            <a:r>
              <a:rPr lang="es-MX" b="1" smtClean="0">
                <a:solidFill>
                  <a:srgbClr val="002060"/>
                </a:solidFill>
                <a:latin typeface="Gill Sans MT" pitchFamily="34" charset="0"/>
              </a:rPr>
              <a:t>Personalidad Civil o Jurídica</a:t>
            </a:r>
          </a:p>
          <a:p>
            <a:pPr lvl="1" eaLnBrk="1" hangingPunct="1"/>
            <a:r>
              <a:rPr lang="es-MX" smtClean="0">
                <a:solidFill>
                  <a:srgbClr val="002060"/>
                </a:solidFill>
                <a:latin typeface="Gill Sans MT" pitchFamily="34" charset="0"/>
              </a:rPr>
              <a:t>Mayor de edad no interdicción</a:t>
            </a:r>
          </a:p>
          <a:p>
            <a:pPr lvl="1" eaLnBrk="1" hangingPunct="1"/>
            <a:r>
              <a:rPr lang="es-MX" smtClean="0">
                <a:solidFill>
                  <a:srgbClr val="002060"/>
                </a:solidFill>
                <a:latin typeface="Gill Sans MT" pitchFamily="34" charset="0"/>
              </a:rPr>
              <a:t>Art. 15 CC – Personas Jurídicas</a:t>
            </a:r>
          </a:p>
          <a:p>
            <a:pPr eaLnBrk="1" hangingPunct="1"/>
            <a:r>
              <a:rPr lang="es-GT" b="1" smtClean="0">
                <a:solidFill>
                  <a:srgbClr val="002060"/>
                </a:solidFill>
                <a:latin typeface="Gill Sans MT" pitchFamily="34" charset="0"/>
              </a:rPr>
              <a:t>Capacidad Legal</a:t>
            </a:r>
            <a:r>
              <a:rPr lang="es-GT" smtClean="0">
                <a:solidFill>
                  <a:srgbClr val="002060"/>
                </a:solidFill>
                <a:latin typeface="Gill Sans MT" pitchFamily="34" charset="0"/>
              </a:rPr>
              <a:t> para enajenar bienes</a:t>
            </a:r>
          </a:p>
          <a:p>
            <a:pPr eaLnBrk="1" hangingPunct="1"/>
            <a:r>
              <a:rPr lang="es-GT" b="1" smtClean="0">
                <a:solidFill>
                  <a:srgbClr val="002060"/>
                </a:solidFill>
                <a:latin typeface="Gill Sans MT" pitchFamily="34" charset="0"/>
              </a:rPr>
              <a:t>Situaciones Especiales:</a:t>
            </a:r>
          </a:p>
          <a:p>
            <a:pPr lvl="1" eaLnBrk="1" hangingPunct="1"/>
            <a:r>
              <a:rPr lang="es-GT" smtClean="0">
                <a:solidFill>
                  <a:srgbClr val="002060"/>
                </a:solidFill>
                <a:latin typeface="Gill Sans MT" pitchFamily="34" charset="0"/>
              </a:rPr>
              <a:t>Estado o Instituciones (PJ propia)</a:t>
            </a:r>
          </a:p>
          <a:p>
            <a:pPr lvl="1" eaLnBrk="1" hangingPunct="1"/>
            <a:r>
              <a:rPr lang="es-GT" smtClean="0">
                <a:solidFill>
                  <a:srgbClr val="002060"/>
                </a:solidFill>
                <a:latin typeface="Gill Sans MT" pitchFamily="34" charset="0"/>
              </a:rPr>
              <a:t>Dependencias – carecen de personalidad jurídica</a:t>
            </a:r>
          </a:p>
          <a:p>
            <a:pPr lvl="1" eaLnBrk="1" hangingPunct="1"/>
            <a:r>
              <a:rPr lang="es-GT" smtClean="0">
                <a:solidFill>
                  <a:srgbClr val="002060"/>
                </a:solidFill>
                <a:latin typeface="Gill Sans MT" pitchFamily="34" charset="0"/>
              </a:rPr>
              <a:t>Testador –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ox(i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ox(i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0962" name="1 Título"/>
          <p:cNvSpPr>
            <a:spLocks noGrp="1"/>
          </p:cNvSpPr>
          <p:nvPr>
            <p:ph type="title"/>
          </p:nvPr>
        </p:nvSpPr>
        <p:spPr>
          <a:xfrm>
            <a:off x="1644650" y="692150"/>
            <a:ext cx="7031038" cy="1143000"/>
          </a:xfrm>
        </p:spPr>
        <p:txBody>
          <a:bodyPr/>
          <a:lstStyle/>
          <a:p>
            <a:pPr eaLnBrk="1" hangingPunct="1">
              <a:defRPr/>
            </a:pPr>
            <a:r>
              <a:rPr lang="es-MX" sz="5400" b="1" dirty="0" smtClean="0">
                <a:solidFill>
                  <a:schemeClr val="accent6">
                    <a:lumMod val="75000"/>
                  </a:schemeClr>
                </a:solidFill>
              </a:rPr>
              <a:t>Fiduciario</a:t>
            </a:r>
          </a:p>
        </p:txBody>
      </p:sp>
      <p:sp>
        <p:nvSpPr>
          <p:cNvPr id="3" name="2 Marcador de contenido"/>
          <p:cNvSpPr>
            <a:spLocks noGrp="1"/>
          </p:cNvSpPr>
          <p:nvPr>
            <p:ph idx="1"/>
          </p:nvPr>
        </p:nvSpPr>
        <p:spPr>
          <a:xfrm>
            <a:off x="0" y="1643063"/>
            <a:ext cx="9144000" cy="5099050"/>
          </a:xfrm>
        </p:spPr>
        <p:txBody>
          <a:bodyPr/>
          <a:lstStyle/>
          <a:p>
            <a:pPr eaLnBrk="1" hangingPunct="1"/>
            <a:r>
              <a:rPr lang="es-MX" sz="2600" smtClean="0">
                <a:solidFill>
                  <a:srgbClr val="002060"/>
                </a:solidFill>
                <a:latin typeface="Gill Sans MT" pitchFamily="34" charset="0"/>
              </a:rPr>
              <a:t>En principio: “Bancos </a:t>
            </a:r>
            <a:r>
              <a:rPr lang="es-MX" sz="2600" u="sng" smtClean="0">
                <a:solidFill>
                  <a:srgbClr val="002060"/>
                </a:solidFill>
                <a:latin typeface="Gill Sans MT" pitchFamily="34" charset="0"/>
              </a:rPr>
              <a:t>establecidos en el país</a:t>
            </a:r>
            <a:r>
              <a:rPr lang="es-MX" sz="2600" smtClean="0">
                <a:solidFill>
                  <a:srgbClr val="002060"/>
                </a:solidFill>
                <a:latin typeface="Gill Sans MT" pitchFamily="34" charset="0"/>
              </a:rPr>
              <a:t>”</a:t>
            </a:r>
          </a:p>
          <a:p>
            <a:pPr lvl="1" eaLnBrk="1" hangingPunct="1"/>
            <a:r>
              <a:rPr lang="es-MX" sz="2600" smtClean="0">
                <a:solidFill>
                  <a:srgbClr val="002060"/>
                </a:solidFill>
                <a:latin typeface="Gill Sans MT" pitchFamily="34" charset="0"/>
              </a:rPr>
              <a:t>Banco de Guatemala – Art. 69 Ley del Banguat</a:t>
            </a:r>
          </a:p>
          <a:p>
            <a:pPr lvl="1" eaLnBrk="1" hangingPunct="1"/>
            <a:r>
              <a:rPr lang="es-MX" sz="2600" smtClean="0">
                <a:solidFill>
                  <a:srgbClr val="002060"/>
                </a:solidFill>
                <a:latin typeface="Gill Sans MT" pitchFamily="34" charset="0"/>
              </a:rPr>
              <a:t>Banca Extranjera y Offshore – Art. 2 y 41 Ley de Bancos y Grupos Financieros</a:t>
            </a:r>
          </a:p>
          <a:p>
            <a:pPr eaLnBrk="1" hangingPunct="1"/>
            <a:r>
              <a:rPr lang="es-MX" sz="2600" smtClean="0">
                <a:solidFill>
                  <a:srgbClr val="002060"/>
                </a:solidFill>
                <a:latin typeface="Gill Sans MT" pitchFamily="34" charset="0"/>
              </a:rPr>
              <a:t>Instituciones de Crédito – Autorizadas para el efecto (especialmente) por JM.</a:t>
            </a:r>
          </a:p>
          <a:p>
            <a:pPr lvl="1" eaLnBrk="1" hangingPunct="1"/>
            <a:r>
              <a:rPr lang="es-MX" sz="2600" smtClean="0">
                <a:solidFill>
                  <a:srgbClr val="002060"/>
                </a:solidFill>
                <a:latin typeface="Gill Sans MT" pitchFamily="34" charset="0"/>
              </a:rPr>
              <a:t>El Código de Comercio solo trata instituciones de crédito en el art. 768 al referir la posibilidad de ser fiduciarios (trata bancarias y financieras).</a:t>
            </a:r>
          </a:p>
          <a:p>
            <a:pPr lvl="1" eaLnBrk="1" hangingPunct="1"/>
            <a:r>
              <a:rPr lang="es-MX" sz="2600" smtClean="0">
                <a:solidFill>
                  <a:srgbClr val="002060"/>
                </a:solidFill>
                <a:latin typeface="Gill Sans MT" pitchFamily="34" charset="0"/>
              </a:rPr>
              <a:t>Entendemos que otorgar créditos puede hacerlo otra entidad, pero necesita autorización de JM para ser fiduciario.</a:t>
            </a:r>
            <a:endParaRPr lang="es-ES" sz="2600" smtClean="0">
              <a:solidFill>
                <a:srgbClr val="002060"/>
              </a:solidFill>
              <a:latin typeface="Gill Sans MT"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857250"/>
            <a:ext cx="8229600" cy="1143000"/>
          </a:xfrm>
        </p:spPr>
        <p:txBody>
          <a:bodyPr/>
          <a:lstStyle/>
          <a:p>
            <a:pPr eaLnBrk="1" hangingPunct="1">
              <a:defRPr/>
            </a:pPr>
            <a:r>
              <a:rPr lang="es-MX" dirty="0" smtClean="0">
                <a:solidFill>
                  <a:schemeClr val="accent6">
                    <a:lumMod val="75000"/>
                  </a:schemeClr>
                </a:solidFill>
                <a:latin typeface="Gill Sans MT" pitchFamily="34" charset="0"/>
              </a:rPr>
              <a:t>Antecedente del Derecho Romano</a:t>
            </a:r>
            <a:endParaRPr lang="es-ES" dirty="0">
              <a:solidFill>
                <a:schemeClr val="accent6">
                  <a:lumMod val="75000"/>
                </a:schemeClr>
              </a:solidFill>
              <a:latin typeface="Gill Sans MT" pitchFamily="34" charset="0"/>
            </a:endParaRPr>
          </a:p>
        </p:txBody>
      </p:sp>
      <p:sp>
        <p:nvSpPr>
          <p:cNvPr id="14341" name="4 Marcador de contenido"/>
          <p:cNvSpPr>
            <a:spLocks noGrp="1"/>
          </p:cNvSpPr>
          <p:nvPr>
            <p:ph idx="1"/>
          </p:nvPr>
        </p:nvSpPr>
        <p:spPr>
          <a:xfrm>
            <a:off x="457200" y="2286000"/>
            <a:ext cx="8229600" cy="3840163"/>
          </a:xfrm>
        </p:spPr>
        <p:txBody>
          <a:bodyPr/>
          <a:lstStyle/>
          <a:p>
            <a:pPr algn="ctr" eaLnBrk="1" hangingPunct="1">
              <a:buFont typeface="Arial" pitchFamily="34" charset="0"/>
              <a:buNone/>
            </a:pPr>
            <a:r>
              <a:rPr lang="es-ES" smtClean="0">
                <a:solidFill>
                  <a:srgbClr val="002060"/>
                </a:solidFill>
              </a:rPr>
              <a:t>En su origen romano, el </a:t>
            </a:r>
            <a:r>
              <a:rPr lang="es-ES" b="1" smtClean="0">
                <a:solidFill>
                  <a:srgbClr val="002060"/>
                </a:solidFill>
              </a:rPr>
              <a:t>fideicommissum </a:t>
            </a:r>
            <a:r>
              <a:rPr lang="es-ES" smtClean="0">
                <a:solidFill>
                  <a:srgbClr val="002060"/>
                </a:solidFill>
              </a:rPr>
              <a:t>en general era un encargo de liberalidad mortis causa (disposición de última voluntad). </a:t>
            </a:r>
          </a:p>
          <a:p>
            <a:pPr algn="ctr" eaLnBrk="1" hangingPunct="1">
              <a:buFont typeface="Arial" pitchFamily="34" charset="0"/>
              <a:buNone/>
            </a:pPr>
            <a:endParaRPr lang="es-ES" smtClean="0">
              <a:solidFill>
                <a:srgbClr val="002060"/>
              </a:solidFill>
            </a:endParaRPr>
          </a:p>
          <a:p>
            <a:pPr algn="ctr" eaLnBrk="1" hangingPunct="1"/>
            <a:r>
              <a:rPr lang="es-ES" smtClean="0">
                <a:solidFill>
                  <a:srgbClr val="002060"/>
                </a:solidFill>
              </a:rPr>
              <a:t>La </a:t>
            </a:r>
            <a:r>
              <a:rPr lang="es-ES" b="1" smtClean="0">
                <a:solidFill>
                  <a:srgbClr val="002060"/>
                </a:solidFill>
              </a:rPr>
              <a:t>fiducia</a:t>
            </a:r>
            <a:r>
              <a:rPr lang="es-ES" smtClean="0">
                <a:solidFill>
                  <a:srgbClr val="002060"/>
                </a:solidFill>
              </a:rPr>
              <a:t> era en cambio, un acto de disposición inter-vivos. </a:t>
            </a:r>
          </a:p>
          <a:p>
            <a:pPr eaLnBrk="1" hangingPunct="1"/>
            <a:endParaRPr lang="es-E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3012" name="1 Título"/>
          <p:cNvSpPr>
            <a:spLocks noGrp="1"/>
          </p:cNvSpPr>
          <p:nvPr>
            <p:ph type="title"/>
          </p:nvPr>
        </p:nvSpPr>
        <p:spPr>
          <a:xfrm>
            <a:off x="1644650" y="692150"/>
            <a:ext cx="7031038" cy="1143000"/>
          </a:xfrm>
        </p:spPr>
        <p:txBody>
          <a:bodyPr/>
          <a:lstStyle/>
          <a:p>
            <a:pPr eaLnBrk="1" hangingPunct="1">
              <a:defRPr/>
            </a:pPr>
            <a:r>
              <a:rPr lang="es-MX" sz="4800" b="1" dirty="0" smtClean="0">
                <a:solidFill>
                  <a:schemeClr val="accent6">
                    <a:lumMod val="75000"/>
                  </a:schemeClr>
                </a:solidFill>
                <a:latin typeface="Gill Sans MT" pitchFamily="34" charset="0"/>
              </a:rPr>
              <a:t>Fideicomisario</a:t>
            </a:r>
          </a:p>
        </p:txBody>
      </p:sp>
      <p:sp>
        <p:nvSpPr>
          <p:cNvPr id="3" name="2 Marcador de contenido"/>
          <p:cNvSpPr>
            <a:spLocks noGrp="1"/>
          </p:cNvSpPr>
          <p:nvPr>
            <p:ph idx="1"/>
          </p:nvPr>
        </p:nvSpPr>
        <p:spPr>
          <a:xfrm>
            <a:off x="642938" y="1835150"/>
            <a:ext cx="7786687" cy="4583113"/>
          </a:xfrm>
        </p:spPr>
        <p:txBody>
          <a:bodyPr/>
          <a:lstStyle/>
          <a:p>
            <a:pPr eaLnBrk="1" hangingPunct="1"/>
            <a:r>
              <a:rPr lang="es-MX" smtClean="0">
                <a:solidFill>
                  <a:srgbClr val="002060"/>
                </a:solidFill>
                <a:latin typeface="Gill Sans MT" pitchFamily="34" charset="0"/>
              </a:rPr>
              <a:t>Personalidad civil o Jurídica</a:t>
            </a:r>
            <a:endParaRPr lang="es-ES" smtClean="0">
              <a:solidFill>
                <a:srgbClr val="002060"/>
              </a:solidFill>
              <a:latin typeface="Gill Sans MT" pitchFamily="34" charset="0"/>
            </a:endParaRPr>
          </a:p>
          <a:p>
            <a:pPr eaLnBrk="1" hangingPunct="1"/>
            <a:r>
              <a:rPr lang="es-ES" smtClean="0">
                <a:solidFill>
                  <a:srgbClr val="002060"/>
                </a:solidFill>
                <a:latin typeface="Gill Sans MT" pitchFamily="34" charset="0"/>
              </a:rPr>
              <a:t>capacidad de adquirir derechos</a:t>
            </a:r>
          </a:p>
          <a:p>
            <a:pPr eaLnBrk="1" hangingPunct="1"/>
            <a:r>
              <a:rPr lang="es-MX" smtClean="0">
                <a:solidFill>
                  <a:srgbClr val="002060"/>
                </a:solidFill>
                <a:latin typeface="Gill Sans MT" pitchFamily="34" charset="0"/>
              </a:rPr>
              <a:t>Fideicomitente puede ser Fiduciario</a:t>
            </a:r>
          </a:p>
          <a:p>
            <a:pPr eaLnBrk="1" hangingPunct="1"/>
            <a:r>
              <a:rPr lang="es-MX" smtClean="0">
                <a:solidFill>
                  <a:srgbClr val="002060"/>
                </a:solidFill>
                <a:latin typeface="Gill Sans MT" pitchFamily="34" charset="0"/>
              </a:rPr>
              <a:t>Fiduciario no puede ser Fideicomisario (conflicto de interés)</a:t>
            </a:r>
          </a:p>
          <a:p>
            <a:pPr eaLnBrk="1" hangingPunct="1"/>
            <a:r>
              <a:rPr lang="es-MX" smtClean="0">
                <a:solidFill>
                  <a:srgbClr val="002060"/>
                </a:solidFill>
                <a:latin typeface="Gill Sans MT" pitchFamily="34" charset="0"/>
              </a:rPr>
              <a:t>Fideicomitente no puede ser Fiduciario (no existe autocontrato, no hay transmisión de titularidad)</a:t>
            </a:r>
            <a:endParaRPr lang="es-ES" smtClean="0">
              <a:solidFill>
                <a:srgbClr val="002060"/>
              </a:solidFill>
              <a:latin typeface="Gill Sans MT" pitchFamily="34" charset="0"/>
            </a:endParaRPr>
          </a:p>
          <a:p>
            <a:pPr eaLnBrk="1" hangingPunct="1">
              <a:lnSpc>
                <a:spcPct val="80000"/>
              </a:lnSpc>
              <a:buFont typeface="Wingdings 2" pitchFamily="18" charset="2"/>
              <a:buNone/>
            </a:pPr>
            <a:endParaRPr lang="es-MX" sz="3400" b="1" smtClean="0"/>
          </a:p>
          <a:p>
            <a:pPr eaLnBrk="1" hangingPunct="1">
              <a:lnSpc>
                <a:spcPct val="80000"/>
              </a:lnSpc>
              <a:buFont typeface="Wingdings 2" pitchFamily="18" charset="2"/>
              <a:buNone/>
            </a:pPr>
            <a:endParaRPr lang="es-MX" sz="3400" b="1"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eaLnBrk="1" hangingPunct="1">
              <a:defRPr/>
            </a:pPr>
            <a:r>
              <a:rPr lang="es-MX" b="1" dirty="0" smtClean="0">
                <a:solidFill>
                  <a:schemeClr val="accent6">
                    <a:lumMod val="75000"/>
                  </a:schemeClr>
                </a:solidFill>
                <a:latin typeface="Gill Sans MT" pitchFamily="34" charset="0"/>
              </a:rPr>
              <a:t>Coincidencia de Partes</a:t>
            </a:r>
            <a:endParaRPr lang="es-ES" dirty="0">
              <a:solidFill>
                <a:schemeClr val="accent6">
                  <a:lumMod val="75000"/>
                </a:schemeClr>
              </a:solidFill>
              <a:latin typeface="Gill Sans MT" pitchFamily="34" charset="0"/>
            </a:endParaRPr>
          </a:p>
        </p:txBody>
      </p:sp>
      <p:sp>
        <p:nvSpPr>
          <p:cNvPr id="44037" name="4 Marcador de contenido"/>
          <p:cNvSpPr>
            <a:spLocks noGrp="1"/>
          </p:cNvSpPr>
          <p:nvPr>
            <p:ph idx="1"/>
          </p:nvPr>
        </p:nvSpPr>
        <p:spPr>
          <a:xfrm>
            <a:off x="457200" y="1857375"/>
            <a:ext cx="8229600" cy="4268788"/>
          </a:xfrm>
        </p:spPr>
        <p:txBody>
          <a:bodyPr/>
          <a:lstStyle/>
          <a:p>
            <a:pPr eaLnBrk="1" hangingPunct="1"/>
            <a:r>
              <a:rPr lang="es-MX" smtClean="0">
                <a:solidFill>
                  <a:srgbClr val="002060"/>
                </a:solidFill>
                <a:latin typeface="Gill Sans MT" pitchFamily="34" charset="0"/>
              </a:rPr>
              <a:t>Fideicomitente puede ser Fiduciario</a:t>
            </a:r>
          </a:p>
          <a:p>
            <a:pPr eaLnBrk="1" hangingPunct="1">
              <a:buFont typeface="Wingdings 2" pitchFamily="18" charset="2"/>
              <a:buNone/>
            </a:pPr>
            <a:endParaRPr lang="es-MX" smtClean="0">
              <a:solidFill>
                <a:srgbClr val="002060"/>
              </a:solidFill>
              <a:latin typeface="Gill Sans MT" pitchFamily="34" charset="0"/>
            </a:endParaRPr>
          </a:p>
          <a:p>
            <a:pPr eaLnBrk="1" hangingPunct="1"/>
            <a:r>
              <a:rPr lang="es-MX" smtClean="0">
                <a:solidFill>
                  <a:srgbClr val="002060"/>
                </a:solidFill>
                <a:latin typeface="Gill Sans MT" pitchFamily="34" charset="0"/>
              </a:rPr>
              <a:t>Fiduciario no puede ser Fideicomisario (conflicto de interés)</a:t>
            </a:r>
          </a:p>
          <a:p>
            <a:pPr eaLnBrk="1" hangingPunct="1">
              <a:buFont typeface="Wingdings 2" pitchFamily="18" charset="2"/>
              <a:buNone/>
            </a:pPr>
            <a:endParaRPr lang="es-MX" smtClean="0">
              <a:solidFill>
                <a:srgbClr val="002060"/>
              </a:solidFill>
              <a:latin typeface="Gill Sans MT" pitchFamily="34" charset="0"/>
            </a:endParaRPr>
          </a:p>
          <a:p>
            <a:pPr eaLnBrk="1" hangingPunct="1"/>
            <a:r>
              <a:rPr lang="es-MX" smtClean="0">
                <a:solidFill>
                  <a:srgbClr val="002060"/>
                </a:solidFill>
                <a:latin typeface="Gill Sans MT" pitchFamily="34" charset="0"/>
              </a:rPr>
              <a:t>Fideicomitente no puede ser Fiduciario (no existe auto contrato, no hay transmisión de titularidad)</a:t>
            </a:r>
            <a:endParaRPr lang="es-ES" smtClean="0">
              <a:solidFill>
                <a:srgbClr val="002060"/>
              </a:solidFill>
              <a:latin typeface="Gill Sans MT" pitchFamily="34" charset="0"/>
            </a:endParaRP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5" name="4 Marcador de contenido"/>
          <p:cNvSpPr>
            <a:spLocks noGrp="1"/>
          </p:cNvSpPr>
          <p:nvPr>
            <p:ph idx="1"/>
          </p:nvPr>
        </p:nvSpPr>
        <p:spPr/>
        <p:txBody>
          <a:bodyPr/>
          <a:lstStyle/>
          <a:p>
            <a:pPr algn="ctr" eaLnBrk="1" hangingPunct="1">
              <a:buFont typeface="Arial" pitchFamily="34" charset="0"/>
              <a:buNone/>
              <a:defRPr/>
            </a:pPr>
            <a:endParaRPr lang="es-ES_tradnl" dirty="0" smtClean="0">
              <a:solidFill>
                <a:schemeClr val="accent6">
                  <a:lumMod val="75000"/>
                </a:schemeClr>
              </a:solidFill>
              <a:latin typeface="Gill Sans MT" pitchFamily="34" charset="0"/>
            </a:endParaRPr>
          </a:p>
          <a:p>
            <a:pPr algn="ctr" eaLnBrk="1" hangingPunct="1">
              <a:buFont typeface="Arial" pitchFamily="34" charset="0"/>
              <a:buNone/>
              <a:defRPr/>
            </a:pPr>
            <a:endParaRPr lang="es-ES_tradnl" dirty="0" smtClean="0">
              <a:solidFill>
                <a:schemeClr val="accent6">
                  <a:lumMod val="75000"/>
                </a:schemeClr>
              </a:solidFill>
              <a:latin typeface="Gill Sans MT" pitchFamily="34" charset="0"/>
            </a:endParaRPr>
          </a:p>
          <a:p>
            <a:pPr algn="ctr" eaLnBrk="1" hangingPunct="1">
              <a:buFont typeface="Arial" pitchFamily="34" charset="0"/>
              <a:buNone/>
              <a:defRPr/>
            </a:pPr>
            <a:r>
              <a:rPr lang="es-ES_tradnl" b="1" dirty="0" smtClean="0">
                <a:solidFill>
                  <a:schemeClr val="accent6">
                    <a:lumMod val="75000"/>
                  </a:schemeClr>
                </a:solidFill>
                <a:latin typeface="Gill Sans MT" pitchFamily="34" charset="0"/>
              </a:rPr>
              <a:t>MARCO LEGAL </a:t>
            </a:r>
          </a:p>
          <a:p>
            <a:pPr algn="ctr" eaLnBrk="1" hangingPunct="1">
              <a:buFont typeface="Arial" pitchFamily="34" charset="0"/>
              <a:buNone/>
              <a:defRPr/>
            </a:pPr>
            <a:r>
              <a:rPr lang="es-ES_tradnl" b="1" dirty="0" smtClean="0">
                <a:solidFill>
                  <a:schemeClr val="accent6">
                    <a:lumMod val="75000"/>
                  </a:schemeClr>
                </a:solidFill>
                <a:latin typeface="Gill Sans MT" pitchFamily="34" charset="0"/>
              </a:rPr>
              <a:t>Y </a:t>
            </a:r>
          </a:p>
          <a:p>
            <a:pPr algn="ctr" eaLnBrk="1" hangingPunct="1">
              <a:buFont typeface="Arial" pitchFamily="34" charset="0"/>
              <a:buNone/>
              <a:defRPr/>
            </a:pPr>
            <a:r>
              <a:rPr lang="es-ES_tradnl" b="1" dirty="0" smtClean="0">
                <a:solidFill>
                  <a:schemeClr val="accent6">
                    <a:lumMod val="75000"/>
                  </a:schemeClr>
                </a:solidFill>
                <a:latin typeface="Gill Sans MT" pitchFamily="34" charset="0"/>
              </a:rPr>
              <a:t>ADMINISTRATIVO</a:t>
            </a:r>
          </a:p>
          <a:p>
            <a:pPr eaLnBrk="1" hangingPunct="1">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eaLnBrk="1" hangingPunct="1">
              <a:defRPr/>
            </a:pPr>
            <a:r>
              <a:rPr lang="es-MX" b="1" dirty="0" smtClean="0">
                <a:solidFill>
                  <a:schemeClr val="accent6">
                    <a:lumMod val="75000"/>
                  </a:schemeClr>
                </a:solidFill>
                <a:latin typeface="Gill Sans MT" pitchFamily="34" charset="0"/>
              </a:rPr>
              <a:t>Marco Legal</a:t>
            </a:r>
            <a:endParaRPr lang="es-ES" dirty="0">
              <a:solidFill>
                <a:schemeClr val="accent6">
                  <a:lumMod val="75000"/>
                </a:schemeClr>
              </a:solidFill>
              <a:latin typeface="Gill Sans MT" pitchFamily="34" charset="0"/>
            </a:endParaRPr>
          </a:p>
        </p:txBody>
      </p:sp>
      <p:sp>
        <p:nvSpPr>
          <p:cNvPr id="46085" name="4 Marcador de contenido"/>
          <p:cNvSpPr>
            <a:spLocks noGrp="1"/>
          </p:cNvSpPr>
          <p:nvPr>
            <p:ph idx="1"/>
          </p:nvPr>
        </p:nvSpPr>
        <p:spPr>
          <a:xfrm>
            <a:off x="0" y="1417638"/>
            <a:ext cx="9144000" cy="5106987"/>
          </a:xfrm>
        </p:spPr>
        <p:txBody>
          <a:bodyPr/>
          <a:lstStyle/>
          <a:p>
            <a:pPr marL="533400" indent="-533400" eaLnBrk="1" hangingPunct="1">
              <a:lnSpc>
                <a:spcPct val="80000"/>
              </a:lnSpc>
            </a:pPr>
            <a:r>
              <a:rPr lang="es-ES" sz="2400" smtClean="0">
                <a:solidFill>
                  <a:srgbClr val="002060"/>
                </a:solidFill>
                <a:latin typeface="Gill Sans MT" pitchFamily="34" charset="0"/>
              </a:rPr>
              <a:t>El Código Civil regulaba la figura de la </a:t>
            </a:r>
            <a:r>
              <a:rPr lang="es-ES" sz="2400" b="1" smtClean="0">
                <a:solidFill>
                  <a:srgbClr val="002060"/>
                </a:solidFill>
                <a:latin typeface="Gill Sans MT" pitchFamily="34" charset="0"/>
              </a:rPr>
              <a:t>propiedad fiduciaria</a:t>
            </a:r>
            <a:r>
              <a:rPr lang="es-ES" sz="2400" smtClean="0">
                <a:solidFill>
                  <a:srgbClr val="002060"/>
                </a:solidFill>
                <a:latin typeface="Gill Sans MT" pitchFamily="34" charset="0"/>
              </a:rPr>
              <a:t> como una forma especial de propiedad.  Sin embargo, actualmente se reconoce la titularidad del patrimonio fideicometido por parte del Fiduciario, y la existencia de una </a:t>
            </a:r>
            <a:r>
              <a:rPr lang="es-ES" sz="2400" b="1" smtClean="0">
                <a:solidFill>
                  <a:srgbClr val="002060"/>
                </a:solidFill>
                <a:latin typeface="Gill Sans MT" pitchFamily="34" charset="0"/>
              </a:rPr>
              <a:t>relación personal</a:t>
            </a:r>
            <a:r>
              <a:rPr lang="es-ES" sz="2400" smtClean="0">
                <a:solidFill>
                  <a:srgbClr val="002060"/>
                </a:solidFill>
                <a:latin typeface="Gill Sans MT" pitchFamily="34" charset="0"/>
              </a:rPr>
              <a:t> de éste frente al Fideicomisario, sobre su correspondiente gestión fiduciaria.   </a:t>
            </a:r>
          </a:p>
          <a:p>
            <a:pPr marL="533400" indent="-533400" eaLnBrk="1" hangingPunct="1">
              <a:lnSpc>
                <a:spcPct val="80000"/>
              </a:lnSpc>
            </a:pPr>
            <a:r>
              <a:rPr lang="es-ES" sz="2400" smtClean="0">
                <a:solidFill>
                  <a:srgbClr val="002060"/>
                </a:solidFill>
                <a:latin typeface="Gill Sans MT" pitchFamily="34" charset="0"/>
              </a:rPr>
              <a:t>La posibilidad de que el patrimonio fideicometido, se pueda constituir no solamente con </a:t>
            </a:r>
            <a:r>
              <a:rPr lang="es-ES" sz="2400" b="1" smtClean="0">
                <a:solidFill>
                  <a:srgbClr val="002060"/>
                </a:solidFill>
                <a:latin typeface="Gill Sans MT" pitchFamily="34" charset="0"/>
              </a:rPr>
              <a:t>bienes,</a:t>
            </a:r>
            <a:r>
              <a:rPr lang="es-ES" sz="2400" smtClean="0">
                <a:solidFill>
                  <a:srgbClr val="002060"/>
                </a:solidFill>
                <a:latin typeface="Gill Sans MT" pitchFamily="34" charset="0"/>
              </a:rPr>
              <a:t> sino también con </a:t>
            </a:r>
            <a:r>
              <a:rPr lang="es-ES" sz="2400" b="1" smtClean="0">
                <a:solidFill>
                  <a:srgbClr val="002060"/>
                </a:solidFill>
                <a:latin typeface="Gill Sans MT" pitchFamily="34" charset="0"/>
              </a:rPr>
              <a:t>derechos.</a:t>
            </a:r>
            <a:r>
              <a:rPr lang="es-ES" sz="2400" smtClean="0">
                <a:solidFill>
                  <a:srgbClr val="002060"/>
                </a:solidFill>
                <a:latin typeface="Gill Sans MT" pitchFamily="34" charset="0"/>
              </a:rPr>
              <a:t>   </a:t>
            </a:r>
          </a:p>
          <a:p>
            <a:pPr marL="533400" indent="-533400" eaLnBrk="1" hangingPunct="1">
              <a:lnSpc>
                <a:spcPct val="80000"/>
              </a:lnSpc>
            </a:pPr>
            <a:r>
              <a:rPr lang="es-ES" sz="2400" smtClean="0">
                <a:solidFill>
                  <a:srgbClr val="002060"/>
                </a:solidFill>
                <a:latin typeface="Gill Sans MT" pitchFamily="34" charset="0"/>
              </a:rPr>
              <a:t>La limitación del </a:t>
            </a:r>
            <a:r>
              <a:rPr lang="es-ES" sz="2400" b="1" smtClean="0">
                <a:solidFill>
                  <a:srgbClr val="002060"/>
                </a:solidFill>
                <a:latin typeface="Gill Sans MT" pitchFamily="34" charset="0"/>
              </a:rPr>
              <a:t>papel de fiduciarios, a los bancos</a:t>
            </a:r>
            <a:r>
              <a:rPr lang="es-ES" sz="2400" smtClean="0">
                <a:solidFill>
                  <a:srgbClr val="002060"/>
                </a:solidFill>
                <a:latin typeface="Gill Sans MT" pitchFamily="34" charset="0"/>
              </a:rPr>
              <a:t>. </a:t>
            </a:r>
          </a:p>
          <a:p>
            <a:pPr marL="533400" indent="-533400" eaLnBrk="1" hangingPunct="1">
              <a:lnSpc>
                <a:spcPct val="80000"/>
              </a:lnSpc>
            </a:pPr>
            <a:r>
              <a:rPr lang="es-ES" sz="2400" smtClean="0">
                <a:solidFill>
                  <a:srgbClr val="002060"/>
                </a:solidFill>
                <a:latin typeface="Gill Sans MT" pitchFamily="34" charset="0"/>
              </a:rPr>
              <a:t>La </a:t>
            </a:r>
            <a:r>
              <a:rPr lang="es-ES" sz="2400" b="1" smtClean="0">
                <a:solidFill>
                  <a:srgbClr val="002060"/>
                </a:solidFill>
                <a:latin typeface="Gill Sans MT" pitchFamily="34" charset="0"/>
              </a:rPr>
              <a:t>solemnidad</a:t>
            </a:r>
            <a:r>
              <a:rPr lang="es-ES" sz="2400" smtClean="0">
                <a:solidFill>
                  <a:srgbClr val="002060"/>
                </a:solidFill>
                <a:latin typeface="Gill Sans MT" pitchFamily="34" charset="0"/>
              </a:rPr>
              <a:t> del contrato de fideicomiso, y en consecuencia la </a:t>
            </a:r>
            <a:r>
              <a:rPr lang="es-ES" sz="2400" b="1" smtClean="0">
                <a:solidFill>
                  <a:srgbClr val="002060"/>
                </a:solidFill>
                <a:latin typeface="Gill Sans MT" pitchFamily="34" charset="0"/>
              </a:rPr>
              <a:t>publicidad </a:t>
            </a:r>
            <a:r>
              <a:rPr lang="es-ES" sz="2400" smtClean="0">
                <a:solidFill>
                  <a:srgbClr val="002060"/>
                </a:solidFill>
                <a:latin typeface="Gill Sans MT" pitchFamily="34" charset="0"/>
              </a:rPr>
              <a:t>del mismo.  </a:t>
            </a:r>
          </a:p>
          <a:p>
            <a:pPr marL="533400" indent="-533400" eaLnBrk="1" hangingPunct="1">
              <a:lnSpc>
                <a:spcPct val="80000"/>
              </a:lnSpc>
            </a:pPr>
            <a:r>
              <a:rPr lang="es-ES" sz="2400" smtClean="0">
                <a:solidFill>
                  <a:srgbClr val="002060"/>
                </a:solidFill>
                <a:latin typeface="Gill Sans MT" pitchFamily="34" charset="0"/>
              </a:rPr>
              <a:t>La asignación de la fiscalización del Fiduciario, al beneficiario del Fideicomiso, es decir al </a:t>
            </a:r>
            <a:r>
              <a:rPr lang="es-ES" sz="2400" b="1" smtClean="0">
                <a:solidFill>
                  <a:srgbClr val="002060"/>
                </a:solidFill>
                <a:latin typeface="Gill Sans MT" pitchFamily="34" charset="0"/>
              </a:rPr>
              <a:t>Fideicomisario</a:t>
            </a:r>
            <a:r>
              <a:rPr lang="es-ES" sz="2400" smtClean="0">
                <a:solidFill>
                  <a:srgbClr val="002060"/>
                </a:solidFill>
                <a:latin typeface="Gill Sans MT" pitchFamily="34" charset="0"/>
              </a:rPr>
              <a:t>.  </a:t>
            </a:r>
          </a:p>
          <a:p>
            <a:pPr marL="533400" indent="-533400" eaLnBrk="1" hangingPunct="1">
              <a:lnSpc>
                <a:spcPct val="80000"/>
              </a:lnSpc>
            </a:pPr>
            <a:r>
              <a:rPr lang="es-ES" sz="2400" smtClean="0">
                <a:solidFill>
                  <a:srgbClr val="002060"/>
                </a:solidFill>
                <a:latin typeface="Gill Sans MT" pitchFamily="34" charset="0"/>
              </a:rPr>
              <a:t>La </a:t>
            </a:r>
            <a:r>
              <a:rPr lang="es-ES" sz="2400" b="1" smtClean="0">
                <a:solidFill>
                  <a:srgbClr val="002060"/>
                </a:solidFill>
                <a:latin typeface="Gill Sans MT" pitchFamily="34" charset="0"/>
              </a:rPr>
              <a:t>separación del patrimonio</a:t>
            </a:r>
            <a:r>
              <a:rPr lang="es-ES" sz="2400" smtClean="0">
                <a:solidFill>
                  <a:srgbClr val="002060"/>
                </a:solidFill>
                <a:latin typeface="Gill Sans MT" pitchFamily="34" charset="0"/>
              </a:rPr>
              <a:t> fideicometido del patrimonio del fiduciario; y</a:t>
            </a:r>
          </a:p>
          <a:p>
            <a:pPr marL="533400" indent="-533400" eaLnBrk="1" hangingPunct="1">
              <a:lnSpc>
                <a:spcPct val="80000"/>
              </a:lnSpc>
            </a:pPr>
            <a:r>
              <a:rPr lang="es-ES" sz="2400" smtClean="0">
                <a:solidFill>
                  <a:srgbClr val="002060"/>
                </a:solidFill>
                <a:latin typeface="Gill Sans MT" pitchFamily="34" charset="0"/>
              </a:rPr>
              <a:t>La limitación de la existencia del Fideicomiso, a la </a:t>
            </a:r>
            <a:r>
              <a:rPr lang="es-ES" sz="2400" b="1" smtClean="0">
                <a:solidFill>
                  <a:srgbClr val="002060"/>
                </a:solidFill>
                <a:latin typeface="Gill Sans MT" pitchFamily="34" charset="0"/>
              </a:rPr>
              <a:t>realización de su correspondiente fin.</a:t>
            </a:r>
            <a:endParaRPr lang="es-ES"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eaLnBrk="1" hangingPunct="1">
              <a:defRPr/>
            </a:pPr>
            <a:r>
              <a:rPr lang="es-MX" sz="4000" b="1" dirty="0" smtClean="0">
                <a:solidFill>
                  <a:schemeClr val="accent6">
                    <a:lumMod val="75000"/>
                  </a:schemeClr>
                </a:solidFill>
                <a:latin typeface="Gill Sans MT" pitchFamily="34" charset="0"/>
              </a:rPr>
              <a:t>Código de Comercio</a:t>
            </a:r>
            <a:endParaRPr lang="es-ES" sz="4000" dirty="0">
              <a:solidFill>
                <a:schemeClr val="accent6">
                  <a:lumMod val="75000"/>
                </a:schemeClr>
              </a:solidFill>
              <a:latin typeface="Gill Sans MT" pitchFamily="34" charset="0"/>
            </a:endParaRPr>
          </a:p>
        </p:txBody>
      </p:sp>
      <p:sp>
        <p:nvSpPr>
          <p:cNvPr id="47109" name="4 Marcador de contenido"/>
          <p:cNvSpPr>
            <a:spLocks noGrp="1"/>
          </p:cNvSpPr>
          <p:nvPr>
            <p:ph idx="1"/>
          </p:nvPr>
        </p:nvSpPr>
        <p:spPr/>
        <p:txBody>
          <a:bodyPr/>
          <a:lstStyle/>
          <a:p>
            <a:pPr eaLnBrk="1" hangingPunct="1">
              <a:lnSpc>
                <a:spcPct val="80000"/>
              </a:lnSpc>
            </a:pPr>
            <a:r>
              <a:rPr lang="es-ES" sz="2800" smtClean="0">
                <a:solidFill>
                  <a:srgbClr val="002060"/>
                </a:solidFill>
                <a:latin typeface="Gill Sans MT" pitchFamily="34" charset="0"/>
              </a:rPr>
              <a:t>fideicomitente, transmite a otra persona jurídica (banco o financiera), llamada fiduciaria, ciertos y determinados bienes, </a:t>
            </a:r>
            <a:r>
              <a:rPr lang="es-ES" sz="2800" b="1" smtClean="0">
                <a:solidFill>
                  <a:srgbClr val="002060"/>
                </a:solidFill>
                <a:latin typeface="Gill Sans MT" pitchFamily="34" charset="0"/>
              </a:rPr>
              <a:t>destinados a un fin</a:t>
            </a:r>
            <a:r>
              <a:rPr lang="es-ES" sz="2800" smtClean="0">
                <a:solidFill>
                  <a:srgbClr val="002060"/>
                </a:solidFill>
                <a:latin typeface="Gill Sans MT" pitchFamily="34" charset="0"/>
              </a:rPr>
              <a:t> señalado en el propio contrato, que podrá  ser de </a:t>
            </a:r>
            <a:r>
              <a:rPr lang="es-ES" sz="2800" b="1" smtClean="0">
                <a:solidFill>
                  <a:srgbClr val="002060"/>
                </a:solidFill>
                <a:latin typeface="Gill Sans MT" pitchFamily="34" charset="0"/>
              </a:rPr>
              <a:t>administración, de inversión o de garantía</a:t>
            </a:r>
            <a:r>
              <a:rPr lang="es-ES" sz="2800" smtClean="0">
                <a:solidFill>
                  <a:srgbClr val="002060"/>
                </a:solidFill>
                <a:latin typeface="Gill Sans MT" pitchFamily="34" charset="0"/>
              </a:rPr>
              <a:t>, en beneficio de un tercero denominado fideicomisario, que podría ser el propio fideicomitente </a:t>
            </a:r>
          </a:p>
          <a:p>
            <a:pPr eaLnBrk="1" hangingPunct="1">
              <a:lnSpc>
                <a:spcPct val="80000"/>
              </a:lnSpc>
            </a:pPr>
            <a:endParaRPr lang="es-ES" sz="2800" smtClean="0">
              <a:solidFill>
                <a:srgbClr val="002060"/>
              </a:solidFill>
              <a:latin typeface="Gill Sans MT" pitchFamily="34" charset="0"/>
            </a:endParaRPr>
          </a:p>
          <a:p>
            <a:pPr eaLnBrk="1" hangingPunct="1">
              <a:lnSpc>
                <a:spcPct val="80000"/>
              </a:lnSpc>
            </a:pPr>
            <a:r>
              <a:rPr lang="es-ES" sz="2800" smtClean="0">
                <a:solidFill>
                  <a:srgbClr val="002060"/>
                </a:solidFill>
                <a:latin typeface="Gill Sans MT" pitchFamily="34" charset="0"/>
              </a:rPr>
              <a:t>fideicomitente transmite ciertos bienes y derechos al fiduciario </a:t>
            </a:r>
            <a:r>
              <a:rPr lang="es-ES" sz="2800" b="1" smtClean="0">
                <a:solidFill>
                  <a:srgbClr val="002060"/>
                </a:solidFill>
                <a:latin typeface="Gill Sans MT" pitchFamily="34" charset="0"/>
              </a:rPr>
              <a:t>afectándolos a fines determinados</a:t>
            </a:r>
            <a:r>
              <a:rPr lang="es-ES" sz="2800" smtClean="0">
                <a:solidFill>
                  <a:srgbClr val="002060"/>
                </a:solidFill>
                <a:latin typeface="Gill Sans MT" pitchFamily="34" charset="0"/>
              </a:rPr>
              <a:t>” y “El fiduciario los recibe, con la </a:t>
            </a:r>
            <a:r>
              <a:rPr lang="es-ES" sz="2800" b="1" smtClean="0">
                <a:solidFill>
                  <a:srgbClr val="002060"/>
                </a:solidFill>
                <a:latin typeface="Gill Sans MT" pitchFamily="34" charset="0"/>
              </a:rPr>
              <a:t>limitación de carácter obligatorio, de realizar sólo aquellos actos exigidos para cumplir los fines</a:t>
            </a:r>
            <a:r>
              <a:rPr lang="es-ES" sz="2800" smtClean="0">
                <a:solidFill>
                  <a:srgbClr val="002060"/>
                </a:solidFill>
                <a:latin typeface="Gill Sans MT" pitchFamily="34" charset="0"/>
              </a:rPr>
              <a:t> del fideicomiso”.</a:t>
            </a: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50913"/>
          </a:xfrm>
        </p:spPr>
        <p:txBody>
          <a:bodyPr/>
          <a:lstStyle/>
          <a:p>
            <a:pPr eaLnBrk="1" hangingPunct="1">
              <a:defRPr/>
            </a:pPr>
            <a:r>
              <a:rPr lang="es-MX" b="1" dirty="0" smtClean="0">
                <a:solidFill>
                  <a:schemeClr val="accent6">
                    <a:lumMod val="75000"/>
                  </a:schemeClr>
                </a:solidFill>
                <a:latin typeface="Gill Sans MT" pitchFamily="34" charset="0"/>
              </a:rPr>
              <a:t>Código de Comercio 766 - 793</a:t>
            </a:r>
            <a:endParaRPr lang="es-ES" dirty="0">
              <a:solidFill>
                <a:schemeClr val="accent6">
                  <a:lumMod val="75000"/>
                </a:schemeClr>
              </a:solidFill>
              <a:latin typeface="Gill Sans MT" pitchFamily="34" charset="0"/>
            </a:endParaRPr>
          </a:p>
        </p:txBody>
      </p:sp>
      <p:sp>
        <p:nvSpPr>
          <p:cNvPr id="48133" name="4 Marcador de contenido"/>
          <p:cNvSpPr>
            <a:spLocks noGrp="1"/>
          </p:cNvSpPr>
          <p:nvPr>
            <p:ph idx="1"/>
          </p:nvPr>
        </p:nvSpPr>
        <p:spPr>
          <a:xfrm>
            <a:off x="457200" y="1857375"/>
            <a:ext cx="8229600" cy="4884738"/>
          </a:xfrm>
        </p:spPr>
        <p:txBody>
          <a:bodyPr/>
          <a:lstStyle/>
          <a:p>
            <a:pPr eaLnBrk="1" hangingPunct="1"/>
            <a:r>
              <a:rPr lang="es-MX" sz="2800" smtClean="0">
                <a:solidFill>
                  <a:srgbClr val="002060"/>
                </a:solidFill>
                <a:latin typeface="Gill Sans MT" pitchFamily="34" charset="0"/>
              </a:rPr>
              <a:t>Fideicomitente con facultad de disposición</a:t>
            </a:r>
          </a:p>
          <a:p>
            <a:pPr eaLnBrk="1" hangingPunct="1"/>
            <a:r>
              <a:rPr lang="es-MX" sz="2800" smtClean="0">
                <a:solidFill>
                  <a:srgbClr val="002060"/>
                </a:solidFill>
                <a:latin typeface="Gill Sans MT" pitchFamily="34" charset="0"/>
              </a:rPr>
              <a:t>Fiduciario debe ser entidad bancaria</a:t>
            </a:r>
          </a:p>
          <a:p>
            <a:pPr eaLnBrk="1" hangingPunct="1"/>
            <a:r>
              <a:rPr lang="es-MX" sz="2800" smtClean="0">
                <a:solidFill>
                  <a:srgbClr val="002060"/>
                </a:solidFill>
                <a:latin typeface="Gill Sans MT" pitchFamily="34" charset="0"/>
              </a:rPr>
              <a:t>Fideicomitente puede ser Fideicomisario</a:t>
            </a:r>
          </a:p>
          <a:p>
            <a:pPr eaLnBrk="1" hangingPunct="1"/>
            <a:r>
              <a:rPr lang="es-MX" sz="2800" smtClean="0">
                <a:solidFill>
                  <a:srgbClr val="002060"/>
                </a:solidFill>
                <a:latin typeface="Gill Sans MT" pitchFamily="34" charset="0"/>
              </a:rPr>
              <a:t>Fiduciario no puede ser Fideicomisario</a:t>
            </a:r>
          </a:p>
          <a:p>
            <a:pPr eaLnBrk="1" hangingPunct="1"/>
            <a:r>
              <a:rPr lang="es-MX" sz="2800" smtClean="0">
                <a:solidFill>
                  <a:srgbClr val="002060"/>
                </a:solidFill>
                <a:latin typeface="Gill Sans MT" pitchFamily="34" charset="0"/>
              </a:rPr>
              <a:t>Se puede instituir por contrato o por testamento</a:t>
            </a:r>
          </a:p>
          <a:p>
            <a:pPr eaLnBrk="1" hangingPunct="1"/>
            <a:r>
              <a:rPr lang="es-MX" sz="2800" smtClean="0">
                <a:solidFill>
                  <a:srgbClr val="002060"/>
                </a:solidFill>
                <a:latin typeface="Gill Sans MT" pitchFamily="34" charset="0"/>
              </a:rPr>
              <a:t>Es un contrato solemne – escritura pública</a:t>
            </a:r>
          </a:p>
          <a:p>
            <a:pPr eaLnBrk="1" hangingPunct="1"/>
            <a:r>
              <a:rPr lang="es-MX" sz="2800" smtClean="0">
                <a:solidFill>
                  <a:srgbClr val="002060"/>
                </a:solidFill>
                <a:latin typeface="Gill Sans MT" pitchFamily="34" charset="0"/>
              </a:rPr>
              <a:t>Plazo legal de 25 años</a:t>
            </a:r>
          </a:p>
          <a:p>
            <a:pPr lvl="1" eaLnBrk="1" hangingPunct="1"/>
            <a:r>
              <a:rPr lang="es-MX" sz="2400" smtClean="0">
                <a:solidFill>
                  <a:srgbClr val="002060"/>
                </a:solidFill>
                <a:latin typeface="Gill Sans MT" pitchFamily="34" charset="0"/>
              </a:rPr>
              <a:t>Estado como Fideicomisario, plazo puede ser mayor, no indefinido. </a:t>
            </a:r>
          </a:p>
          <a:p>
            <a:pPr eaLnBrk="1" hangingPunct="1"/>
            <a:r>
              <a:rPr lang="es-MX" sz="2800" smtClean="0">
                <a:solidFill>
                  <a:srgbClr val="002060"/>
                </a:solidFill>
                <a:latin typeface="Gill Sans MT" pitchFamily="34" charset="0"/>
              </a:rPr>
              <a:t>No hay fideicomisos secretos</a:t>
            </a:r>
            <a:endParaRPr lang="es-ES" sz="2800" smtClean="0">
              <a:solidFill>
                <a:srgbClr val="002060"/>
              </a:solidFill>
              <a:latin typeface="Gill Sans MT" pitchFamily="34" charset="0"/>
            </a:endParaRPr>
          </a:p>
          <a:p>
            <a:pPr eaLnBrk="1" hangingPunct="1">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274638"/>
            <a:ext cx="8229600" cy="1511300"/>
          </a:xfrm>
        </p:spPr>
        <p:txBody>
          <a:bodyPr/>
          <a:lstStyle/>
          <a:p>
            <a:pPr eaLnBrk="1" hangingPunct="1">
              <a:defRPr/>
            </a:pPr>
            <a:r>
              <a:rPr lang="es-MX" b="1" dirty="0" smtClean="0">
                <a:solidFill>
                  <a:schemeClr val="accent6">
                    <a:lumMod val="75000"/>
                  </a:schemeClr>
                </a:solidFill>
                <a:latin typeface="Gill Sans MT" pitchFamily="34" charset="0"/>
              </a:rPr>
              <a:t>Clasificación</a:t>
            </a:r>
            <a:endParaRPr lang="es-ES" dirty="0">
              <a:solidFill>
                <a:schemeClr val="accent6">
                  <a:lumMod val="75000"/>
                </a:schemeClr>
              </a:solidFill>
              <a:latin typeface="Gill Sans MT" pitchFamily="34" charset="0"/>
            </a:endParaRPr>
          </a:p>
        </p:txBody>
      </p:sp>
      <p:sp>
        <p:nvSpPr>
          <p:cNvPr id="49157" name="4 Marcador de contenido"/>
          <p:cNvSpPr>
            <a:spLocks noGrp="1"/>
          </p:cNvSpPr>
          <p:nvPr>
            <p:ph idx="1"/>
          </p:nvPr>
        </p:nvSpPr>
        <p:spPr>
          <a:xfrm>
            <a:off x="457200" y="1785938"/>
            <a:ext cx="8229600" cy="4340225"/>
          </a:xfrm>
        </p:spPr>
        <p:txBody>
          <a:bodyPr/>
          <a:lstStyle/>
          <a:p>
            <a:pPr eaLnBrk="1" hangingPunct="1"/>
            <a:r>
              <a:rPr lang="es-MX" sz="2800" b="1" smtClean="0">
                <a:solidFill>
                  <a:srgbClr val="002060"/>
                </a:solidFill>
                <a:latin typeface="Gill Sans MT" pitchFamily="34" charset="0"/>
              </a:rPr>
              <a:t>DE ADMINISTRACIÓN</a:t>
            </a:r>
          </a:p>
          <a:p>
            <a:pPr eaLnBrk="1" hangingPunct="1"/>
            <a:r>
              <a:rPr lang="es-MX" sz="2800" b="1" smtClean="0">
                <a:solidFill>
                  <a:srgbClr val="002060"/>
                </a:solidFill>
                <a:latin typeface="Gill Sans MT" pitchFamily="34" charset="0"/>
              </a:rPr>
              <a:t>DE INVERSIÓN </a:t>
            </a:r>
          </a:p>
          <a:p>
            <a:pPr eaLnBrk="1" hangingPunct="1"/>
            <a:r>
              <a:rPr lang="es-MX" sz="2800" b="1" smtClean="0">
                <a:solidFill>
                  <a:srgbClr val="002060"/>
                </a:solidFill>
                <a:latin typeface="Gill Sans MT" pitchFamily="34" charset="0"/>
              </a:rPr>
              <a:t>DE GARANTÍA</a:t>
            </a:r>
          </a:p>
          <a:p>
            <a:pPr eaLnBrk="1" hangingPunct="1">
              <a:buFont typeface="Wingdings 2" pitchFamily="18" charset="2"/>
              <a:buNone/>
            </a:pPr>
            <a:endParaRPr lang="es-MX" sz="2800" smtClean="0">
              <a:solidFill>
                <a:srgbClr val="002060"/>
              </a:solidFill>
              <a:latin typeface="Gill Sans MT" pitchFamily="34" charset="0"/>
            </a:endParaRPr>
          </a:p>
          <a:p>
            <a:pPr eaLnBrk="1" hangingPunct="1"/>
            <a:endParaRPr lang="es-MX" sz="2800" smtClean="0">
              <a:solidFill>
                <a:srgbClr val="002060"/>
              </a:solidFill>
              <a:latin typeface="Gill Sans MT" pitchFamily="34" charset="0"/>
            </a:endParaRPr>
          </a:p>
          <a:p>
            <a:pPr eaLnBrk="1" hangingPunct="1"/>
            <a:r>
              <a:rPr lang="es-MX" sz="2800" b="1" smtClean="0">
                <a:solidFill>
                  <a:srgbClr val="002060"/>
                </a:solidFill>
                <a:latin typeface="Gill Sans MT" pitchFamily="34" charset="0"/>
              </a:rPr>
              <a:t>PÚBLICO VRS. PRIVADO</a:t>
            </a:r>
          </a:p>
          <a:p>
            <a:pPr lvl="1" eaLnBrk="1" hangingPunct="1"/>
            <a:endParaRPr lang="es-ES_tradnl" smtClean="0">
              <a:solidFill>
                <a:srgbClr val="002060"/>
              </a:solidFill>
              <a:latin typeface="Gill Sans MT" pitchFamily="34" charset="0"/>
            </a:endParaRPr>
          </a:p>
          <a:p>
            <a:pPr lvl="1" eaLnBrk="1" hangingPunct="1"/>
            <a:r>
              <a:rPr lang="es-ES_tradnl" b="1" smtClean="0">
                <a:solidFill>
                  <a:srgbClr val="002060"/>
                </a:solidFill>
                <a:latin typeface="Gill Sans MT" pitchFamily="34" charset="0"/>
              </a:rPr>
              <a:t>DE EJECUCIÓN PRESUPUESTARIA</a:t>
            </a:r>
          </a:p>
          <a:p>
            <a:pPr eaLnBrk="1" hangingPunct="1">
              <a:buFont typeface="Arial" pitchFamily="34" charset="0"/>
              <a:buNone/>
            </a:pPr>
            <a:endParaRPr lang="es-ES" sz="2800" smtClean="0">
              <a:solidFill>
                <a:srgbClr val="00206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50180" name="3 Título"/>
          <p:cNvSpPr>
            <a:spLocks noGrp="1"/>
          </p:cNvSpPr>
          <p:nvPr>
            <p:ph type="title"/>
          </p:nvPr>
        </p:nvSpPr>
        <p:spPr>
          <a:xfrm>
            <a:off x="457200" y="692150"/>
            <a:ext cx="8229600" cy="725488"/>
          </a:xfrm>
        </p:spPr>
        <p:txBody>
          <a:bodyPr/>
          <a:lstStyle/>
          <a:p>
            <a:pPr eaLnBrk="1" hangingPunct="1">
              <a:defRPr/>
            </a:pPr>
            <a:r>
              <a:rPr lang="es-MX" b="1" dirty="0" smtClean="0">
                <a:solidFill>
                  <a:schemeClr val="accent6">
                    <a:lumMod val="75000"/>
                  </a:schemeClr>
                </a:solidFill>
                <a:latin typeface="Gill Sans MT" pitchFamily="34" charset="0"/>
              </a:rPr>
              <a:t>DE ADMINISTRACIÓN</a:t>
            </a:r>
            <a:endParaRPr lang="es-ES" dirty="0" smtClean="0">
              <a:solidFill>
                <a:schemeClr val="accent6">
                  <a:lumMod val="75000"/>
                </a:schemeClr>
              </a:solidFill>
              <a:latin typeface="Gill Sans MT" pitchFamily="34" charset="0"/>
            </a:endParaRPr>
          </a:p>
        </p:txBody>
      </p:sp>
      <p:sp>
        <p:nvSpPr>
          <p:cNvPr id="50181" name="4 Marcador de contenido"/>
          <p:cNvSpPr>
            <a:spLocks noGrp="1"/>
          </p:cNvSpPr>
          <p:nvPr>
            <p:ph idx="1"/>
          </p:nvPr>
        </p:nvSpPr>
        <p:spPr/>
        <p:txBody>
          <a:bodyPr/>
          <a:lstStyle/>
          <a:p>
            <a:pPr eaLnBrk="1" hangingPunct="1">
              <a:buFont typeface="Arial" pitchFamily="34" charset="0"/>
              <a:buNone/>
            </a:pPr>
            <a:r>
              <a:rPr lang="es-GT" sz="3600" smtClean="0">
                <a:solidFill>
                  <a:srgbClr val="002060"/>
                </a:solidFill>
                <a:latin typeface="Gill Sans MT" pitchFamily="34" charset="0"/>
              </a:rPr>
              <a:t>   Contrato en virtud del cual, el </a:t>
            </a:r>
            <a:r>
              <a:rPr lang="es-GT" sz="3600" b="1" smtClean="0">
                <a:solidFill>
                  <a:srgbClr val="002060"/>
                </a:solidFill>
                <a:latin typeface="Gill Sans MT" pitchFamily="34" charset="0"/>
              </a:rPr>
              <a:t>Fideicomitente</a:t>
            </a:r>
            <a:r>
              <a:rPr lang="es-GT" sz="3600" smtClean="0">
                <a:solidFill>
                  <a:srgbClr val="002060"/>
                </a:solidFill>
                <a:latin typeface="Gill Sans MT" pitchFamily="34" charset="0"/>
              </a:rPr>
              <a:t> transmite al </a:t>
            </a:r>
            <a:r>
              <a:rPr lang="es-GT" sz="3600" b="1" smtClean="0">
                <a:solidFill>
                  <a:srgbClr val="002060"/>
                </a:solidFill>
                <a:latin typeface="Gill Sans MT" pitchFamily="34" charset="0"/>
              </a:rPr>
              <a:t>Fiduciario</a:t>
            </a:r>
            <a:r>
              <a:rPr lang="es-GT" sz="3600" smtClean="0">
                <a:solidFill>
                  <a:srgbClr val="002060"/>
                </a:solidFill>
                <a:latin typeface="Gill Sans MT" pitchFamily="34" charset="0"/>
              </a:rPr>
              <a:t>, ciertos y determinados bienes, valores, derechos y acciones, para que ésta los administre a favor de los </a:t>
            </a:r>
            <a:r>
              <a:rPr lang="es-GT" sz="3600" b="1" smtClean="0">
                <a:solidFill>
                  <a:srgbClr val="002060"/>
                </a:solidFill>
                <a:latin typeface="Gill Sans MT" pitchFamily="34" charset="0"/>
              </a:rPr>
              <a:t>Fideicomisarios</a:t>
            </a:r>
            <a:r>
              <a:rPr lang="es-GT" sz="3600" smtClean="0">
                <a:solidFill>
                  <a:srgbClr val="002060"/>
                </a:solidFill>
                <a:latin typeface="Gill Sans MT" pitchFamily="34" charset="0"/>
              </a:rPr>
              <a:t> en la forma que se establece en el documento constitutivo.</a:t>
            </a:r>
            <a:endParaRPr lang="es-ES" sz="3600"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428625"/>
            <a:ext cx="8229600" cy="1171575"/>
          </a:xfrm>
        </p:spPr>
        <p:txBody>
          <a:bodyPr/>
          <a:lstStyle/>
          <a:p>
            <a:pPr>
              <a:defRPr/>
            </a:pPr>
            <a:r>
              <a:rPr lang="es-MX" b="1" dirty="0" smtClean="0">
                <a:solidFill>
                  <a:schemeClr val="accent6">
                    <a:lumMod val="75000"/>
                  </a:schemeClr>
                </a:solidFill>
                <a:latin typeface="Gill Sans MT" pitchFamily="34" charset="0"/>
              </a:rPr>
              <a:t>DE GARANTÍA</a:t>
            </a:r>
            <a:endParaRPr lang="es-ES" dirty="0">
              <a:solidFill>
                <a:schemeClr val="accent6">
                  <a:lumMod val="75000"/>
                </a:schemeClr>
              </a:solidFill>
              <a:latin typeface="Gill Sans MT" pitchFamily="34" charset="0"/>
            </a:endParaRPr>
          </a:p>
        </p:txBody>
      </p:sp>
      <p:sp>
        <p:nvSpPr>
          <p:cNvPr id="51205" name="4 Marcador de contenido"/>
          <p:cNvSpPr>
            <a:spLocks noGrp="1"/>
          </p:cNvSpPr>
          <p:nvPr>
            <p:ph idx="1"/>
          </p:nvPr>
        </p:nvSpPr>
        <p:spPr>
          <a:xfrm>
            <a:off x="457200" y="1785938"/>
            <a:ext cx="8229600" cy="4340225"/>
          </a:xfrm>
        </p:spPr>
        <p:txBody>
          <a:bodyPr/>
          <a:lstStyle/>
          <a:p>
            <a:pPr>
              <a:buFont typeface="Arial" pitchFamily="34" charset="0"/>
              <a:buNone/>
            </a:pPr>
            <a:r>
              <a:rPr lang="es-GT" sz="2800" smtClean="0">
                <a:solidFill>
                  <a:srgbClr val="002060"/>
                </a:solidFill>
                <a:latin typeface="Gill Sans MT" pitchFamily="34" charset="0"/>
              </a:rPr>
              <a:t>	Por el que se transfiere de manera irrevocable la propiedad de bienes, a título de fideicomiso mercantil, al patrimonio autónomo, para garantizar con ellos y/o con su producto, el cumplimiento de ciertas obligaciones, designando como beneficiario al acreedor de éstas, quien en caso de incumplimiento puede solicitar a la fiduciaria, la realización o venta de los bienes para que con su producto se pague el valor de la obligación o el saldo insoluto de ella, de acuerdo con lo previsto en el contrato.</a:t>
            </a:r>
            <a:r>
              <a:rPr lang="es-ES" sz="2800" smtClean="0">
                <a:solidFill>
                  <a:srgbClr val="002060"/>
                </a:solidFill>
                <a:latin typeface="Gill Sans MT" pitchFamily="34" charset="0"/>
              </a:rPr>
              <a:t> </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879475"/>
          </a:xfrm>
        </p:spPr>
        <p:txBody>
          <a:bodyPr/>
          <a:lstStyle/>
          <a:p>
            <a:pPr>
              <a:defRPr/>
            </a:pPr>
            <a:r>
              <a:rPr lang="es-MX" b="1" dirty="0" smtClean="0">
                <a:solidFill>
                  <a:schemeClr val="accent6">
                    <a:lumMod val="75000"/>
                  </a:schemeClr>
                </a:solidFill>
                <a:latin typeface="Gill Sans MT" pitchFamily="34" charset="0"/>
              </a:rPr>
              <a:t>DE INVERSIÓN</a:t>
            </a:r>
            <a:endParaRPr lang="es-ES" dirty="0">
              <a:solidFill>
                <a:schemeClr val="accent6">
                  <a:lumMod val="75000"/>
                </a:schemeClr>
              </a:solidFill>
              <a:latin typeface="Gill Sans MT" pitchFamily="34" charset="0"/>
            </a:endParaRPr>
          </a:p>
        </p:txBody>
      </p:sp>
      <p:sp>
        <p:nvSpPr>
          <p:cNvPr id="52229" name="4 Marcador de contenido"/>
          <p:cNvSpPr>
            <a:spLocks noGrp="1"/>
          </p:cNvSpPr>
          <p:nvPr>
            <p:ph idx="1"/>
          </p:nvPr>
        </p:nvSpPr>
        <p:spPr>
          <a:xfrm>
            <a:off x="457200" y="1785938"/>
            <a:ext cx="8229600" cy="4340225"/>
          </a:xfrm>
        </p:spPr>
        <p:txBody>
          <a:bodyPr/>
          <a:lstStyle/>
          <a:p>
            <a:pPr eaLnBrk="1" hangingPunct="1">
              <a:lnSpc>
                <a:spcPct val="80000"/>
              </a:lnSpc>
              <a:buFont typeface="Wingdings 2" pitchFamily="18" charset="2"/>
              <a:buNone/>
            </a:pPr>
            <a:r>
              <a:rPr lang="es-GT" sz="2400" smtClean="0">
                <a:solidFill>
                  <a:srgbClr val="002060"/>
                </a:solidFill>
                <a:latin typeface="Gill Sans MT" pitchFamily="34" charset="0"/>
              </a:rPr>
              <a:t>	DE VALORES EN OFERTA PÚBLICA (ART. 76 LMVM)</a:t>
            </a:r>
            <a:endParaRPr lang="es-ES" sz="2400" smtClean="0">
              <a:solidFill>
                <a:srgbClr val="002060"/>
              </a:solidFill>
              <a:latin typeface="Gill Sans MT" pitchFamily="34" charset="0"/>
            </a:endParaRPr>
          </a:p>
          <a:p>
            <a:pPr eaLnBrk="1" hangingPunct="1">
              <a:lnSpc>
                <a:spcPct val="80000"/>
              </a:lnSpc>
            </a:pPr>
            <a:endParaRPr lang="es-ES" sz="2400" smtClean="0">
              <a:solidFill>
                <a:srgbClr val="002060"/>
              </a:solidFill>
              <a:latin typeface="Gill Sans MT" pitchFamily="34" charset="0"/>
            </a:endParaRPr>
          </a:p>
          <a:p>
            <a:pPr eaLnBrk="1" hangingPunct="1">
              <a:lnSpc>
                <a:spcPct val="80000"/>
              </a:lnSpc>
            </a:pPr>
            <a:r>
              <a:rPr lang="es-ES" sz="2400" b="1" smtClean="0">
                <a:solidFill>
                  <a:srgbClr val="002060"/>
                </a:solidFill>
                <a:latin typeface="Gill Sans MT" pitchFamily="34" charset="0"/>
              </a:rPr>
              <a:t>FIDUCIARIO DELEGADO:</a:t>
            </a:r>
            <a:r>
              <a:rPr lang="es-ES" sz="2400" smtClean="0">
                <a:solidFill>
                  <a:srgbClr val="002060"/>
                </a:solidFill>
                <a:latin typeface="Gill Sans MT" pitchFamily="34" charset="0"/>
              </a:rPr>
              <a:t> Los bancos podrán convenir con los agentes la delegación de su función como fiduciarios.  El fiduciario delegado podrá realizar todas las actividades propias de un fiduciario y será junto con la entidad delegante, solidariamente responsable por su actuación.  </a:t>
            </a:r>
          </a:p>
          <a:p>
            <a:pPr eaLnBrk="1" hangingPunct="1">
              <a:lnSpc>
                <a:spcPct val="80000"/>
              </a:lnSpc>
            </a:pPr>
            <a:r>
              <a:rPr lang="es-ES" sz="2400" b="1" smtClean="0">
                <a:solidFill>
                  <a:srgbClr val="002060"/>
                </a:solidFill>
                <a:latin typeface="Gill Sans MT" pitchFamily="34" charset="0"/>
              </a:rPr>
              <a:t>OBJETO:</a:t>
            </a:r>
            <a:r>
              <a:rPr lang="es-ES" sz="2400" smtClean="0">
                <a:solidFill>
                  <a:srgbClr val="002060"/>
                </a:solidFill>
                <a:latin typeface="Gill Sans MT" pitchFamily="34" charset="0"/>
              </a:rPr>
              <a:t> inversión en valores que se encuentren en oferta pública. </a:t>
            </a:r>
          </a:p>
          <a:p>
            <a:pPr eaLnBrk="1" hangingPunct="1">
              <a:lnSpc>
                <a:spcPct val="80000"/>
              </a:lnSpc>
              <a:buFont typeface="Wingdings 2" pitchFamily="18" charset="2"/>
              <a:buNone/>
            </a:pPr>
            <a:endParaRPr lang="es-ES" sz="2400" smtClean="0">
              <a:solidFill>
                <a:srgbClr val="002060"/>
              </a:solidFill>
              <a:latin typeface="Gill Sans MT" pitchFamily="34" charset="0"/>
            </a:endParaRPr>
          </a:p>
          <a:p>
            <a:pPr eaLnBrk="1" hangingPunct="1">
              <a:lnSpc>
                <a:spcPct val="80000"/>
              </a:lnSpc>
            </a:pPr>
            <a:r>
              <a:rPr lang="es-ES" sz="2400" b="1" smtClean="0">
                <a:solidFill>
                  <a:srgbClr val="002060"/>
                </a:solidFill>
                <a:latin typeface="Gill Sans MT" pitchFamily="34" charset="0"/>
              </a:rPr>
              <a:t>FORMALIZACIÓN:</a:t>
            </a:r>
            <a:r>
              <a:rPr lang="es-ES" sz="2400" smtClean="0">
                <a:solidFill>
                  <a:srgbClr val="002060"/>
                </a:solidFill>
                <a:latin typeface="Gill Sans MT" pitchFamily="34" charset="0"/>
              </a:rPr>
              <a:t> El documentos constitutivo de fideicomiso de inversión, así como sus modificaciones podrá constar en documento privado. </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857250"/>
            <a:ext cx="8229600" cy="742950"/>
          </a:xfrm>
        </p:spPr>
        <p:txBody>
          <a:bodyPr/>
          <a:lstStyle/>
          <a:p>
            <a:pPr eaLnBrk="1" hangingPunct="1">
              <a:defRPr/>
            </a:pPr>
            <a:r>
              <a:rPr lang="es-MX" dirty="0" smtClean="0">
                <a:solidFill>
                  <a:schemeClr val="accent6">
                    <a:lumMod val="75000"/>
                  </a:schemeClr>
                </a:solidFill>
                <a:latin typeface="Gill Sans MT" pitchFamily="34" charset="0"/>
              </a:rPr>
              <a:t>Fiducia</a:t>
            </a:r>
            <a:endParaRPr lang="es-ES" dirty="0">
              <a:solidFill>
                <a:schemeClr val="accent6">
                  <a:lumMod val="75000"/>
                </a:schemeClr>
              </a:solidFill>
              <a:latin typeface="Gill Sans MT" pitchFamily="34" charset="0"/>
            </a:endParaRPr>
          </a:p>
        </p:txBody>
      </p:sp>
      <p:sp>
        <p:nvSpPr>
          <p:cNvPr id="15365" name="4 Marcador de contenido"/>
          <p:cNvSpPr>
            <a:spLocks noGrp="1"/>
          </p:cNvSpPr>
          <p:nvPr>
            <p:ph idx="1"/>
          </p:nvPr>
        </p:nvSpPr>
        <p:spPr>
          <a:xfrm>
            <a:off x="457200" y="1785938"/>
            <a:ext cx="8229600" cy="4340225"/>
          </a:xfrm>
        </p:spPr>
        <p:txBody>
          <a:bodyPr/>
          <a:lstStyle/>
          <a:p>
            <a:pPr eaLnBrk="1" hangingPunct="1">
              <a:buFont typeface="Wingdings 2" pitchFamily="18" charset="2"/>
              <a:buNone/>
            </a:pPr>
            <a:r>
              <a:rPr lang="es-ES" smtClean="0">
                <a:solidFill>
                  <a:srgbClr val="002060"/>
                </a:solidFill>
                <a:latin typeface="Gill Sans MT" pitchFamily="34" charset="0"/>
              </a:rPr>
              <a:t>   La fiducia consistía en la transferencia de la propiedad a una persona, con el encargo de un pactum fiduciae, mediante el cual: </a:t>
            </a:r>
          </a:p>
          <a:p>
            <a:pPr eaLnBrk="1" hangingPunct="1">
              <a:buFont typeface="Wingdings 2" pitchFamily="18" charset="2"/>
              <a:buNone/>
            </a:pPr>
            <a:r>
              <a:rPr lang="es-ES" smtClean="0">
                <a:solidFill>
                  <a:srgbClr val="002060"/>
                </a:solidFill>
                <a:latin typeface="Gill Sans MT" pitchFamily="34" charset="0"/>
              </a:rPr>
              <a:t>	Quien recibía los bienes en propiedad se obliga frente al transmitente, para que luego de realizados ciertos encargos, a devolverle la propiedad al transmitente o a una tercera persona. </a:t>
            </a:r>
          </a:p>
          <a:p>
            <a:pPr eaLnBrk="1" hangingPunct="1"/>
            <a:endParaRPr lang="es-ES"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a:defRPr/>
            </a:pPr>
            <a:r>
              <a:rPr lang="es-MX" b="1" dirty="0" smtClean="0">
                <a:solidFill>
                  <a:schemeClr val="accent6">
                    <a:lumMod val="75000"/>
                  </a:schemeClr>
                </a:solidFill>
                <a:latin typeface="Gill Sans MT" pitchFamily="34" charset="0"/>
              </a:rPr>
              <a:t>Fiduciario Delegado</a:t>
            </a:r>
            <a:endParaRPr lang="es-ES" dirty="0">
              <a:solidFill>
                <a:schemeClr val="accent6">
                  <a:lumMod val="75000"/>
                </a:schemeClr>
              </a:solidFill>
              <a:latin typeface="Gill Sans MT" pitchFamily="34" charset="0"/>
            </a:endParaRPr>
          </a:p>
        </p:txBody>
      </p:sp>
      <p:sp>
        <p:nvSpPr>
          <p:cNvPr id="53253" name="4 Marcador de contenido"/>
          <p:cNvSpPr>
            <a:spLocks noGrp="1"/>
          </p:cNvSpPr>
          <p:nvPr>
            <p:ph idx="1"/>
          </p:nvPr>
        </p:nvSpPr>
        <p:spPr/>
        <p:txBody>
          <a:bodyPr/>
          <a:lstStyle/>
          <a:p>
            <a:pPr eaLnBrk="1" hangingPunct="1">
              <a:lnSpc>
                <a:spcPct val="90000"/>
              </a:lnSpc>
              <a:buFont typeface="Wingdings 2" pitchFamily="18" charset="2"/>
              <a:buNone/>
            </a:pPr>
            <a:r>
              <a:rPr lang="es-MX" sz="2400" b="1" smtClean="0">
                <a:solidFill>
                  <a:srgbClr val="002060"/>
                </a:solidFill>
                <a:latin typeface="Gill Sans MT" pitchFamily="34" charset="0"/>
              </a:rPr>
              <a:t>LMV</a:t>
            </a:r>
            <a:r>
              <a:rPr lang="es-MX" sz="2400" smtClean="0">
                <a:solidFill>
                  <a:srgbClr val="002060"/>
                </a:solidFill>
                <a:latin typeface="Gill Sans MT" pitchFamily="34" charset="0"/>
              </a:rPr>
              <a:t> – </a:t>
            </a:r>
            <a:r>
              <a:rPr lang="es-MX" sz="2400" b="1" smtClean="0">
                <a:solidFill>
                  <a:srgbClr val="002060"/>
                </a:solidFill>
                <a:latin typeface="Gill Sans MT" pitchFamily="34" charset="0"/>
              </a:rPr>
              <a:t>Fideicomiso de Inversión en Valores en Oferta</a:t>
            </a:r>
            <a:r>
              <a:rPr lang="es-MX" sz="2400" smtClean="0">
                <a:solidFill>
                  <a:srgbClr val="002060"/>
                </a:solidFill>
                <a:latin typeface="Gill Sans MT" pitchFamily="34" charset="0"/>
              </a:rPr>
              <a:t> Pública (76)</a:t>
            </a:r>
          </a:p>
          <a:p>
            <a:pPr eaLnBrk="1" hangingPunct="1">
              <a:lnSpc>
                <a:spcPct val="90000"/>
              </a:lnSpc>
              <a:buFont typeface="Wingdings 2" pitchFamily="18" charset="2"/>
              <a:buNone/>
            </a:pPr>
            <a:r>
              <a:rPr lang="es-GT" sz="2400" smtClean="0">
                <a:solidFill>
                  <a:srgbClr val="002060"/>
                </a:solidFill>
                <a:latin typeface="Gill Sans MT" pitchFamily="34" charset="0"/>
              </a:rPr>
              <a:t>	Los bancos y las sociedades financieras privadas podrán convenir con los agentes (de bolsa o de valores) la delegación de su función como fiduciarios. El fiduciario delegado podrá realizar todas las actividades propias de un fiduciario y será junto con la entidad delegante, solidariamente responsable por su actuación.</a:t>
            </a:r>
          </a:p>
          <a:p>
            <a:pPr eaLnBrk="1" hangingPunct="1">
              <a:lnSpc>
                <a:spcPct val="90000"/>
              </a:lnSpc>
              <a:buFont typeface="Wingdings 2" pitchFamily="18" charset="2"/>
              <a:buNone/>
            </a:pPr>
            <a:r>
              <a:rPr lang="es-GT" sz="2400" smtClean="0">
                <a:solidFill>
                  <a:srgbClr val="002060"/>
                </a:solidFill>
                <a:latin typeface="Gill Sans MT" pitchFamily="34" charset="0"/>
              </a:rPr>
              <a:t>	Tanto los bancos y las sociedades financieras privadas, como los fiduciarios delegados, podrán fungir como fiduciarios de fideicomisos constituidos para la inversión en valores que se encuentren en oferta pública</a:t>
            </a:r>
            <a:endParaRPr lang="es-ES" sz="2400"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671512"/>
          </a:xfrm>
        </p:spPr>
        <p:txBody>
          <a:bodyPr/>
          <a:lstStyle/>
          <a:p>
            <a:pPr>
              <a:defRPr/>
            </a:pPr>
            <a:r>
              <a:rPr lang="es-MX" sz="4000" b="1" dirty="0" smtClean="0">
                <a:solidFill>
                  <a:schemeClr val="accent6">
                    <a:lumMod val="75000"/>
                  </a:schemeClr>
                </a:solidFill>
                <a:latin typeface="Gill Sans MT" pitchFamily="34" charset="0"/>
              </a:rPr>
              <a:t>CERTIFICADOS FIDUCIARIOS</a:t>
            </a:r>
            <a:endParaRPr lang="es-ES" sz="4000" dirty="0">
              <a:solidFill>
                <a:schemeClr val="accent6">
                  <a:lumMod val="75000"/>
                </a:schemeClr>
              </a:solidFill>
              <a:latin typeface="Gill Sans MT" pitchFamily="34" charset="0"/>
            </a:endParaRPr>
          </a:p>
        </p:txBody>
      </p:sp>
      <p:sp>
        <p:nvSpPr>
          <p:cNvPr id="54277" name="4 Marcador de contenido"/>
          <p:cNvSpPr>
            <a:spLocks noGrp="1"/>
          </p:cNvSpPr>
          <p:nvPr>
            <p:ph idx="1"/>
          </p:nvPr>
        </p:nvSpPr>
        <p:spPr/>
        <p:txBody>
          <a:bodyPr/>
          <a:lstStyle/>
          <a:p>
            <a:pPr eaLnBrk="1" hangingPunct="1">
              <a:lnSpc>
                <a:spcPct val="80000"/>
              </a:lnSpc>
            </a:pPr>
            <a:r>
              <a:rPr lang="es-ES" sz="2400" b="1" smtClean="0">
                <a:solidFill>
                  <a:srgbClr val="002060"/>
                </a:solidFill>
                <a:latin typeface="Gill Sans MT" pitchFamily="34" charset="0"/>
              </a:rPr>
              <a:t>609-613 CCO. Certificados fiduciarios.</a:t>
            </a:r>
            <a:r>
              <a:rPr lang="es-ES" sz="2400" smtClean="0">
                <a:solidFill>
                  <a:srgbClr val="002060"/>
                </a:solidFill>
                <a:latin typeface="Gill Sans MT" pitchFamily="34" charset="0"/>
              </a:rPr>
              <a:t> fideicomisos establecidos con esa finalidad.</a:t>
            </a:r>
          </a:p>
          <a:p>
            <a:pPr eaLnBrk="1" hangingPunct="1">
              <a:lnSpc>
                <a:spcPct val="80000"/>
              </a:lnSpc>
            </a:pPr>
            <a:r>
              <a:rPr lang="es-ES" sz="2400" smtClean="0">
                <a:solidFill>
                  <a:srgbClr val="002060"/>
                </a:solidFill>
                <a:latin typeface="Gill Sans MT" pitchFamily="34" charset="0"/>
              </a:rPr>
              <a:t>El procedimiento que establece la ley para la emisión de bonos bancarios, deberá seguirse para la creación de certificados fiduciarios.</a:t>
            </a:r>
          </a:p>
          <a:p>
            <a:pPr eaLnBrk="1" hangingPunct="1">
              <a:lnSpc>
                <a:spcPct val="80000"/>
              </a:lnSpc>
            </a:pPr>
            <a:r>
              <a:rPr lang="es-ES" sz="2400" smtClean="0">
                <a:solidFill>
                  <a:srgbClr val="002060"/>
                </a:solidFill>
                <a:latin typeface="Gill Sans MT" pitchFamily="34" charset="0"/>
              </a:rPr>
              <a:t>Los certificados fiduciarios tendrán el carácter de títulos de crédito y atribuirán a sus titulares alguno o algunos de los siguientes derechos:</a:t>
            </a:r>
          </a:p>
          <a:p>
            <a:pPr lvl="1" eaLnBrk="1" hangingPunct="1">
              <a:lnSpc>
                <a:spcPct val="80000"/>
              </a:lnSpc>
            </a:pPr>
            <a:r>
              <a:rPr lang="es-ES" sz="2400" smtClean="0">
                <a:solidFill>
                  <a:srgbClr val="002060"/>
                </a:solidFill>
                <a:latin typeface="Gill Sans MT" pitchFamily="34" charset="0"/>
              </a:rPr>
              <a:t>1o. A una parte alícuota de los productos de los bienes fideicometidos.</a:t>
            </a:r>
          </a:p>
          <a:p>
            <a:pPr lvl="1" eaLnBrk="1" hangingPunct="1">
              <a:lnSpc>
                <a:spcPct val="80000"/>
              </a:lnSpc>
            </a:pPr>
            <a:r>
              <a:rPr lang="es-ES" sz="2400" smtClean="0">
                <a:solidFill>
                  <a:srgbClr val="002060"/>
                </a:solidFill>
                <a:latin typeface="Gill Sans MT" pitchFamily="34" charset="0"/>
              </a:rPr>
              <a:t>2o. A una parte alícuota del derecho de propiedad sobre dichos bienes, o sobre el precio que se obtenga en la venta de los mismos.</a:t>
            </a:r>
          </a:p>
          <a:p>
            <a:pPr lvl="1" eaLnBrk="1" hangingPunct="1">
              <a:lnSpc>
                <a:spcPct val="80000"/>
              </a:lnSpc>
            </a:pPr>
            <a:r>
              <a:rPr lang="es-ES" sz="2400" smtClean="0">
                <a:solidFill>
                  <a:srgbClr val="002060"/>
                </a:solidFill>
                <a:latin typeface="Gill Sans MT" pitchFamily="34" charset="0"/>
              </a:rPr>
              <a:t>3o. Al derecho de propiedad sobre una parte determinada del bien inmueble fideicometido.</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165225"/>
          </a:xfrm>
        </p:spPr>
        <p:txBody>
          <a:bodyPr/>
          <a:lstStyle/>
          <a:p>
            <a:pPr>
              <a:defRPr/>
            </a:pPr>
            <a:r>
              <a:rPr lang="es-MX" sz="3600" b="1" dirty="0" smtClean="0">
                <a:solidFill>
                  <a:schemeClr val="accent6">
                    <a:lumMod val="75000"/>
                  </a:schemeClr>
                </a:solidFill>
                <a:latin typeface="Gill Sans MT" pitchFamily="34" charset="0"/>
              </a:rPr>
              <a:t>CERTIFICADOS FIDUCIARIOS</a:t>
            </a:r>
            <a:endParaRPr lang="es-ES" sz="3600" dirty="0">
              <a:solidFill>
                <a:schemeClr val="accent6">
                  <a:lumMod val="75000"/>
                </a:schemeClr>
              </a:solidFill>
              <a:latin typeface="Gill Sans MT" pitchFamily="34" charset="0"/>
            </a:endParaRPr>
          </a:p>
        </p:txBody>
      </p:sp>
      <p:sp>
        <p:nvSpPr>
          <p:cNvPr id="55301" name="4 Marcador de contenido"/>
          <p:cNvSpPr>
            <a:spLocks noGrp="1"/>
          </p:cNvSpPr>
          <p:nvPr>
            <p:ph idx="1"/>
          </p:nvPr>
        </p:nvSpPr>
        <p:spPr>
          <a:xfrm>
            <a:off x="457200" y="1857375"/>
            <a:ext cx="8229600" cy="4268788"/>
          </a:xfrm>
        </p:spPr>
        <p:txBody>
          <a:bodyPr/>
          <a:lstStyle/>
          <a:p>
            <a:pPr eaLnBrk="1" hangingPunct="1">
              <a:lnSpc>
                <a:spcPct val="80000"/>
              </a:lnSpc>
            </a:pPr>
            <a:r>
              <a:rPr lang="es-ES" sz="2400" smtClean="0">
                <a:solidFill>
                  <a:srgbClr val="002060"/>
                </a:solidFill>
              </a:rPr>
              <a:t>Cuando el bien fideicometido sea un inmueble, los certificados fiduciarios serán nominativos.</a:t>
            </a:r>
          </a:p>
          <a:p>
            <a:pPr eaLnBrk="1" hangingPunct="1">
              <a:lnSpc>
                <a:spcPct val="80000"/>
              </a:lnSpc>
            </a:pPr>
            <a:r>
              <a:rPr lang="es-ES" sz="2400" smtClean="0">
                <a:solidFill>
                  <a:srgbClr val="002060"/>
                </a:solidFill>
              </a:rPr>
              <a:t>Si como resultado de la constitución del fideicomiso se acordare la emisión de certificados fiduciarios, su </a:t>
            </a:r>
            <a:r>
              <a:rPr lang="es-ES" sz="2400" b="1" smtClean="0">
                <a:solidFill>
                  <a:srgbClr val="002060"/>
                </a:solidFill>
              </a:rPr>
              <a:t>oferta pública deberá inscribirse en el registro</a:t>
            </a:r>
            <a:r>
              <a:rPr lang="es-ES" sz="2400" smtClean="0">
                <a:solidFill>
                  <a:srgbClr val="002060"/>
                </a:solidFill>
              </a:rPr>
              <a:t> y a su vez, podrá el fiduciario solicitar su inscripción para cotizarse en bolsa, en cuyo caso, el régimen fiscal de los certificados respectivos será el mismo que el aplicable a los bonos emitidos por sociedades financieras privadas.</a:t>
            </a:r>
          </a:p>
          <a:p>
            <a:pPr eaLnBrk="1" hangingPunct="1">
              <a:lnSpc>
                <a:spcPct val="80000"/>
              </a:lnSpc>
            </a:pPr>
            <a:r>
              <a:rPr lang="es-ES" sz="2400" smtClean="0">
                <a:solidFill>
                  <a:srgbClr val="002060"/>
                </a:solidFill>
              </a:rPr>
              <a:t>La emisión y negociación de los certificados fiduciarios a que se refiere el presente artículo estarán sujetos únicamente a los requisitos que esta ley establece para realizar </a:t>
            </a:r>
            <a:r>
              <a:rPr lang="es-ES" sz="2400" b="1" smtClean="0">
                <a:solidFill>
                  <a:srgbClr val="002060"/>
                </a:solidFill>
              </a:rPr>
              <a:t>oferta pública de valores emitidos por sociedades mercantiles </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1000125"/>
            <a:ext cx="8229600" cy="928688"/>
          </a:xfrm>
        </p:spPr>
        <p:txBody>
          <a:bodyPr/>
          <a:lstStyle/>
          <a:p>
            <a:pPr>
              <a:defRPr/>
            </a:pPr>
            <a:r>
              <a:rPr lang="es-MX" dirty="0" smtClean="0">
                <a:solidFill>
                  <a:schemeClr val="accent6">
                    <a:lumMod val="75000"/>
                  </a:schemeClr>
                </a:solidFill>
                <a:latin typeface="Gill Sans MT" pitchFamily="34" charset="0"/>
              </a:rPr>
              <a:t>Otras Operaciones de Confianza</a:t>
            </a:r>
            <a:endParaRPr lang="es-ES" dirty="0">
              <a:solidFill>
                <a:schemeClr val="accent6">
                  <a:lumMod val="75000"/>
                </a:schemeClr>
              </a:solidFill>
              <a:latin typeface="Gill Sans MT" pitchFamily="34" charset="0"/>
            </a:endParaRPr>
          </a:p>
        </p:txBody>
      </p:sp>
      <p:sp>
        <p:nvSpPr>
          <p:cNvPr id="56325" name="4 Marcador de contenido"/>
          <p:cNvSpPr>
            <a:spLocks noGrp="1"/>
          </p:cNvSpPr>
          <p:nvPr>
            <p:ph idx="1"/>
          </p:nvPr>
        </p:nvSpPr>
        <p:spPr>
          <a:xfrm>
            <a:off x="0" y="1928813"/>
            <a:ext cx="9144000" cy="4197350"/>
          </a:xfrm>
        </p:spPr>
        <p:txBody>
          <a:bodyPr/>
          <a:lstStyle/>
          <a:p>
            <a:pPr>
              <a:buFont typeface="Arial" pitchFamily="34" charset="0"/>
              <a:buNone/>
            </a:pPr>
            <a:r>
              <a:rPr lang="es-MX" smtClean="0">
                <a:solidFill>
                  <a:srgbClr val="002060"/>
                </a:solidFill>
                <a:latin typeface="Gill Sans MT" pitchFamily="34" charset="0"/>
              </a:rPr>
              <a:t>El Escrow</a:t>
            </a:r>
          </a:p>
          <a:p>
            <a:pPr>
              <a:buFontTx/>
              <a:buChar char="-"/>
            </a:pPr>
            <a:r>
              <a:rPr lang="es-MX" smtClean="0">
                <a:solidFill>
                  <a:srgbClr val="002060"/>
                </a:solidFill>
                <a:latin typeface="Gill Sans MT" pitchFamily="34" charset="0"/>
              </a:rPr>
              <a:t>Operación de Servicios, No financiera NEUTRA</a:t>
            </a:r>
          </a:p>
          <a:p>
            <a:pPr>
              <a:buFontTx/>
              <a:buChar char="-"/>
            </a:pPr>
            <a:r>
              <a:rPr lang="es-MX" smtClean="0">
                <a:solidFill>
                  <a:srgbClr val="002060"/>
                </a:solidFill>
                <a:latin typeface="Gill Sans MT" pitchFamily="34" charset="0"/>
              </a:rPr>
              <a:t>Depósito Irrevocable en beneficio de tercero</a:t>
            </a:r>
          </a:p>
          <a:p>
            <a:pPr>
              <a:buFontTx/>
              <a:buChar char="-"/>
            </a:pPr>
            <a:r>
              <a:rPr lang="es-MX" smtClean="0">
                <a:solidFill>
                  <a:srgbClr val="002060"/>
                </a:solidFill>
                <a:latin typeface="Gill Sans MT" pitchFamily="34" charset="0"/>
              </a:rPr>
              <a:t>Entrega sujeta a condición suspensiva</a:t>
            </a:r>
          </a:p>
          <a:p>
            <a:pPr>
              <a:buFontTx/>
              <a:buChar char="-"/>
            </a:pPr>
            <a:r>
              <a:rPr lang="es-MX" smtClean="0">
                <a:solidFill>
                  <a:srgbClr val="002060"/>
                </a:solidFill>
                <a:latin typeface="Gill Sans MT" pitchFamily="34" charset="0"/>
              </a:rPr>
              <a:t>Sistema de Garantía Atípica</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57348" name="3 Título"/>
          <p:cNvSpPr>
            <a:spLocks noGrp="1"/>
          </p:cNvSpPr>
          <p:nvPr>
            <p:ph type="ctrTitle"/>
          </p:nvPr>
        </p:nvSpPr>
        <p:spPr>
          <a:xfrm>
            <a:off x="685800" y="2130425"/>
            <a:ext cx="7772400" cy="1870075"/>
          </a:xfrm>
        </p:spPr>
        <p:txBody>
          <a:bodyPr/>
          <a:lstStyle/>
          <a:p>
            <a:r>
              <a:rPr lang="es-GT" b="1" smtClean="0">
                <a:solidFill>
                  <a:srgbClr val="002060"/>
                </a:solidFill>
                <a:latin typeface="Gill Sans MT" pitchFamily="34" charset="0"/>
              </a:rPr>
              <a:t>FIDEICOMISO PÚBLICO</a:t>
            </a:r>
            <a:endParaRPr lang="es-ES"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58372" name="TextBox 7"/>
          <p:cNvSpPr txBox="1">
            <a:spLocks noChangeArrowheads="1"/>
          </p:cNvSpPr>
          <p:nvPr/>
        </p:nvSpPr>
        <p:spPr bwMode="auto">
          <a:xfrm>
            <a:off x="827088" y="2460625"/>
            <a:ext cx="5329237" cy="461963"/>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8373" name="4 Título"/>
          <p:cNvSpPr>
            <a:spLocks noGrp="1"/>
          </p:cNvSpPr>
          <p:nvPr>
            <p:ph type="ctrTitle"/>
          </p:nvPr>
        </p:nvSpPr>
        <p:spPr/>
        <p:txBody>
          <a:bodyPr/>
          <a:lstStyle/>
          <a:p>
            <a:r>
              <a:rPr lang="es-ES_tradnl" b="1" smtClean="0"/>
              <a:t>El Estado o alguna institución del Estado es Fideicomitente</a:t>
            </a:r>
            <a:endParaRPr lang="es-MX" b="1" smtClean="0"/>
          </a:p>
        </p:txBody>
      </p:sp>
      <p:sp>
        <p:nvSpPr>
          <p:cNvPr id="58374" name="5 Subtítulo"/>
          <p:cNvSpPr>
            <a:spLocks noGrp="1"/>
          </p:cNvSpPr>
          <p:nvPr>
            <p:ph type="subTitle" idx="1"/>
          </p:nvPr>
        </p:nvSpPr>
        <p:spPr>
          <a:xfrm>
            <a:off x="827088" y="3886200"/>
            <a:ext cx="7273925" cy="2351088"/>
          </a:xfrm>
        </p:spPr>
        <p:txBody>
          <a:bodyPr/>
          <a:lstStyle/>
          <a:p>
            <a:r>
              <a:rPr lang="es-ES_tradnl" smtClean="0">
                <a:solidFill>
                  <a:schemeClr val="tx1"/>
                </a:solidFill>
              </a:rPr>
              <a:t>El Estado es la primera persona jurídica</a:t>
            </a:r>
          </a:p>
          <a:p>
            <a:r>
              <a:rPr lang="es-ES_tradnl" smtClean="0">
                <a:solidFill>
                  <a:schemeClr val="tx1"/>
                </a:solidFill>
              </a:rPr>
              <a:t>Ser Fideicomitente debe tener Personalidad Jurídica</a:t>
            </a:r>
            <a:endParaRPr lang="es-MX" smtClean="0">
              <a:solidFill>
                <a:schemeClr val="tx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4" name="3 Título"/>
          <p:cNvSpPr>
            <a:spLocks noGrp="1"/>
          </p:cNvSpPr>
          <p:nvPr>
            <p:ph type="title"/>
          </p:nvPr>
        </p:nvSpPr>
        <p:spPr>
          <a:xfrm>
            <a:off x="457200" y="404813"/>
            <a:ext cx="8229600" cy="1430337"/>
          </a:xfrm>
        </p:spPr>
        <p:txBody>
          <a:bodyPr/>
          <a:lstStyle/>
          <a:p>
            <a:pPr>
              <a:defRPr/>
            </a:pPr>
            <a:r>
              <a:rPr lang="es-MX" sz="4000" dirty="0" smtClean="0">
                <a:solidFill>
                  <a:schemeClr val="accent6">
                    <a:lumMod val="75000"/>
                  </a:schemeClr>
                </a:solidFill>
                <a:latin typeface="Gill Sans MT" pitchFamily="34" charset="0"/>
              </a:rPr>
              <a:t>Dos Visiones del Mundo</a:t>
            </a:r>
            <a:endParaRPr lang="es-ES" sz="4000" dirty="0">
              <a:solidFill>
                <a:schemeClr val="accent6">
                  <a:lumMod val="75000"/>
                </a:schemeClr>
              </a:solidFill>
              <a:latin typeface="Gill Sans MT" pitchFamily="34" charset="0"/>
            </a:endParaRPr>
          </a:p>
        </p:txBody>
      </p:sp>
      <p:pic>
        <p:nvPicPr>
          <p:cNvPr id="59397" name="Picture 4"/>
          <p:cNvPicPr>
            <a:picLocks noGrp="1" noChangeAspect="1" noChangeArrowheads="1"/>
          </p:cNvPicPr>
          <p:nvPr>
            <p:ph idx="1"/>
          </p:nvPr>
        </p:nvPicPr>
        <p:blipFill>
          <a:blip r:embed="rId2"/>
          <a:srcRect/>
          <a:stretch>
            <a:fillRect/>
          </a:stretch>
        </p:blipFill>
        <p:spPr>
          <a:xfrm>
            <a:off x="928688" y="1417638"/>
            <a:ext cx="1885950" cy="1819275"/>
          </a:xfrm>
          <a:noFill/>
        </p:spPr>
      </p:pic>
      <p:pic>
        <p:nvPicPr>
          <p:cNvPr id="59398" name="Picture 5"/>
          <p:cNvPicPr>
            <a:picLocks noChangeAspect="1" noChangeArrowheads="1"/>
          </p:cNvPicPr>
          <p:nvPr/>
        </p:nvPicPr>
        <p:blipFill>
          <a:blip r:embed="rId3"/>
          <a:srcRect/>
          <a:stretch>
            <a:fillRect/>
          </a:stretch>
        </p:blipFill>
        <p:spPr bwMode="auto">
          <a:xfrm>
            <a:off x="6215063" y="1417638"/>
            <a:ext cx="1801812" cy="1943100"/>
          </a:xfrm>
          <a:prstGeom prst="rect">
            <a:avLst/>
          </a:prstGeom>
          <a:noFill/>
          <a:ln w="9525">
            <a:noFill/>
            <a:miter lim="800000"/>
            <a:headEnd/>
            <a:tailEnd/>
          </a:ln>
        </p:spPr>
      </p:pic>
      <p:sp>
        <p:nvSpPr>
          <p:cNvPr id="59399" name="Text Box 6"/>
          <p:cNvSpPr txBox="1">
            <a:spLocks noChangeArrowheads="1"/>
          </p:cNvSpPr>
          <p:nvPr/>
        </p:nvSpPr>
        <p:spPr bwMode="auto">
          <a:xfrm>
            <a:off x="971550" y="3360738"/>
            <a:ext cx="1843088" cy="1323975"/>
          </a:xfrm>
          <a:prstGeom prst="rect">
            <a:avLst/>
          </a:prstGeom>
          <a:noFill/>
          <a:ln w="9525">
            <a:noFill/>
            <a:miter lim="800000"/>
            <a:headEnd/>
            <a:tailEnd/>
          </a:ln>
        </p:spPr>
        <p:txBody>
          <a:bodyPr>
            <a:spAutoFit/>
          </a:bodyPr>
          <a:lstStyle/>
          <a:p>
            <a:pPr algn="ctr"/>
            <a:r>
              <a:rPr lang="es-MX" sz="2000">
                <a:solidFill>
                  <a:srgbClr val="002060"/>
                </a:solidFill>
                <a:latin typeface="Gill Sans MT" pitchFamily="34" charset="0"/>
              </a:rPr>
              <a:t>El Estado para poder actuar:  necesita de una Ley.</a:t>
            </a:r>
            <a:endParaRPr lang="es-ES" sz="2000">
              <a:solidFill>
                <a:srgbClr val="002060"/>
              </a:solidFill>
              <a:latin typeface="Gill Sans MT" pitchFamily="34" charset="0"/>
            </a:endParaRPr>
          </a:p>
        </p:txBody>
      </p:sp>
      <p:sp>
        <p:nvSpPr>
          <p:cNvPr id="59400" name="Text Box 7"/>
          <p:cNvSpPr txBox="1">
            <a:spLocks noChangeArrowheads="1"/>
          </p:cNvSpPr>
          <p:nvPr/>
        </p:nvSpPr>
        <p:spPr bwMode="auto">
          <a:xfrm>
            <a:off x="6000750" y="3592513"/>
            <a:ext cx="2286000" cy="1323975"/>
          </a:xfrm>
          <a:prstGeom prst="rect">
            <a:avLst/>
          </a:prstGeom>
          <a:noFill/>
          <a:ln w="9525">
            <a:noFill/>
            <a:miter lim="800000"/>
            <a:headEnd/>
            <a:tailEnd/>
          </a:ln>
        </p:spPr>
        <p:txBody>
          <a:bodyPr>
            <a:spAutoFit/>
          </a:bodyPr>
          <a:lstStyle/>
          <a:p>
            <a:pPr algn="ctr"/>
            <a:r>
              <a:rPr lang="es-MX" sz="2000">
                <a:solidFill>
                  <a:srgbClr val="002060"/>
                </a:solidFill>
                <a:latin typeface="Gill Sans MT" pitchFamily="34" charset="0"/>
              </a:rPr>
              <a:t>El individuo tiene libertad de acción; puede hacer lo que la ley no le prohíbe </a:t>
            </a:r>
            <a:endParaRPr lang="es-ES" sz="2000">
              <a:solidFill>
                <a:srgbClr val="002060"/>
              </a:solidFill>
              <a:latin typeface="Gill Sans MT" pitchFamily="34" charset="0"/>
            </a:endParaRPr>
          </a:p>
        </p:txBody>
      </p:sp>
      <p:sp>
        <p:nvSpPr>
          <p:cNvPr id="10" name="Rectangle 8"/>
          <p:cNvSpPr>
            <a:spLocks noChangeArrowheads="1"/>
          </p:cNvSpPr>
          <p:nvPr/>
        </p:nvSpPr>
        <p:spPr bwMode="auto">
          <a:xfrm>
            <a:off x="928688" y="5157788"/>
            <a:ext cx="2447925" cy="719137"/>
          </a:xfrm>
          <a:prstGeom prst="rect">
            <a:avLst/>
          </a:prstGeom>
          <a:solidFill>
            <a:schemeClr val="accent5">
              <a:lumMod val="75000"/>
            </a:schemeClr>
          </a:solidFill>
          <a:ln w="9525">
            <a:solidFill>
              <a:schemeClr val="tx1"/>
            </a:solidFill>
            <a:miter lim="800000"/>
            <a:headEnd/>
            <a:tailEnd/>
          </a:ln>
        </p:spPr>
        <p:txBody>
          <a:bodyPr wrap="none" anchor="ctr"/>
          <a:lstStyle/>
          <a:p>
            <a:pPr algn="ctr">
              <a:defRPr/>
            </a:pPr>
            <a:r>
              <a:rPr lang="es-MX" dirty="0">
                <a:solidFill>
                  <a:srgbClr val="002060"/>
                </a:solidFill>
              </a:rPr>
              <a:t>DERECHO PÚBLICO</a:t>
            </a:r>
            <a:endParaRPr lang="es-ES" dirty="0">
              <a:solidFill>
                <a:srgbClr val="002060"/>
              </a:solidFill>
            </a:endParaRPr>
          </a:p>
        </p:txBody>
      </p:sp>
      <p:sp>
        <p:nvSpPr>
          <p:cNvPr id="11" name="Rectangle 9"/>
          <p:cNvSpPr>
            <a:spLocks noChangeArrowheads="1"/>
          </p:cNvSpPr>
          <p:nvPr/>
        </p:nvSpPr>
        <p:spPr bwMode="auto">
          <a:xfrm>
            <a:off x="5795963" y="5084763"/>
            <a:ext cx="2665412" cy="719137"/>
          </a:xfrm>
          <a:prstGeom prst="rect">
            <a:avLst/>
          </a:prstGeom>
          <a:solidFill>
            <a:schemeClr val="accent5">
              <a:lumMod val="75000"/>
            </a:schemeClr>
          </a:solidFill>
          <a:ln w="9525">
            <a:solidFill>
              <a:schemeClr val="tx1"/>
            </a:solidFill>
            <a:miter lim="800000"/>
            <a:headEnd/>
            <a:tailEnd/>
          </a:ln>
        </p:spPr>
        <p:txBody>
          <a:bodyPr wrap="none" anchor="ctr"/>
          <a:lstStyle/>
          <a:p>
            <a:pPr algn="ctr">
              <a:defRPr/>
            </a:pPr>
            <a:r>
              <a:rPr lang="es-MX" dirty="0">
                <a:solidFill>
                  <a:srgbClr val="002060"/>
                </a:solidFill>
              </a:rPr>
              <a:t>DERECHO PRIVADO</a:t>
            </a:r>
            <a:endParaRPr lang="es-ES" dirty="0">
              <a:solidFill>
                <a:srgbClr val="002060"/>
              </a:solidFill>
            </a:endParaRPr>
          </a:p>
        </p:txBody>
      </p:sp>
      <p:sp>
        <p:nvSpPr>
          <p:cNvPr id="59403" name="Line 10"/>
          <p:cNvSpPr>
            <a:spLocks noChangeShapeType="1"/>
          </p:cNvSpPr>
          <p:nvPr/>
        </p:nvSpPr>
        <p:spPr bwMode="auto">
          <a:xfrm>
            <a:off x="3851275" y="5445125"/>
            <a:ext cx="1584325" cy="0"/>
          </a:xfrm>
          <a:prstGeom prst="line">
            <a:avLst/>
          </a:prstGeom>
          <a:noFill/>
          <a:ln w="9525">
            <a:solidFill>
              <a:schemeClr val="tx1"/>
            </a:solidFill>
            <a:round/>
            <a:headEnd type="triangle" w="med" len="med"/>
            <a:tailEnd type="triangle" w="med" len="med"/>
          </a:ln>
        </p:spPr>
        <p:txBody>
          <a:bodyPr/>
          <a:lstStyle/>
          <a:p>
            <a:endParaRPr lang="es-ES_tradnl"/>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a:defRPr/>
            </a:pPr>
            <a:r>
              <a:rPr lang="es-MX" dirty="0" smtClean="0">
                <a:solidFill>
                  <a:schemeClr val="accent6">
                    <a:lumMod val="75000"/>
                  </a:schemeClr>
                </a:solidFill>
                <a:latin typeface="Gill Sans MT" pitchFamily="34" charset="0"/>
              </a:rPr>
              <a:t>Encargo Fiduciario Administrativo</a:t>
            </a:r>
            <a:endParaRPr lang="es-ES" dirty="0">
              <a:solidFill>
                <a:schemeClr val="accent6">
                  <a:lumMod val="75000"/>
                </a:schemeClr>
              </a:solidFill>
              <a:latin typeface="Gill Sans MT" pitchFamily="34" charset="0"/>
            </a:endParaRPr>
          </a:p>
        </p:txBody>
      </p:sp>
      <p:sp>
        <p:nvSpPr>
          <p:cNvPr id="5" name="4 Marcador de contenido"/>
          <p:cNvSpPr>
            <a:spLocks noGrp="1"/>
          </p:cNvSpPr>
          <p:nvPr>
            <p:ph idx="1"/>
          </p:nvPr>
        </p:nvSpPr>
        <p:spPr>
          <a:xfrm>
            <a:off x="457200" y="1643063"/>
            <a:ext cx="8229600" cy="4483100"/>
          </a:xfrm>
        </p:spPr>
        <p:txBody>
          <a:bodyPr/>
          <a:lstStyle/>
          <a:p>
            <a:pPr algn="just" eaLnBrk="1" hangingPunct="1">
              <a:lnSpc>
                <a:spcPct val="80000"/>
              </a:lnSpc>
              <a:buFont typeface="Wingdings 2" pitchFamily="18" charset="2"/>
              <a:buNone/>
              <a:defRPr/>
            </a:pPr>
            <a:r>
              <a:rPr lang="es-ES_tradnl" dirty="0" smtClean="0">
                <a:solidFill>
                  <a:srgbClr val="002060"/>
                </a:solidFill>
              </a:rPr>
              <a:t> 	</a:t>
            </a:r>
            <a:r>
              <a:rPr lang="es-ES_tradnl" sz="2400" dirty="0" smtClean="0">
                <a:solidFill>
                  <a:srgbClr val="002060"/>
                </a:solidFill>
                <a:latin typeface="Arial" pitchFamily="34" charset="0"/>
                <a:cs typeface="Arial" pitchFamily="34" charset="0"/>
              </a:rPr>
              <a:t>La utilización del encargo fiduciario administrativo no es un fenómeno guatemalteco, ni aislado del contexto latinoamericano.   </a:t>
            </a:r>
          </a:p>
          <a:p>
            <a:pPr algn="just" eaLnBrk="1" hangingPunct="1">
              <a:lnSpc>
                <a:spcPct val="80000"/>
              </a:lnSpc>
              <a:buFont typeface="Wingdings 2" pitchFamily="18" charset="2"/>
              <a:buNone/>
              <a:defRPr/>
            </a:pPr>
            <a:r>
              <a:rPr lang="es-ES_tradnl" sz="2000" dirty="0" smtClean="0">
                <a:solidFill>
                  <a:srgbClr val="002060"/>
                </a:solidFill>
                <a:latin typeface="Gill Sans MT" pitchFamily="34" charset="0"/>
              </a:rPr>
              <a:t>	</a:t>
            </a:r>
            <a:endParaRPr lang="es-ES_tradnl" sz="2000" dirty="0" smtClean="0">
              <a:latin typeface="Arial" pitchFamily="34" charset="0"/>
              <a:cs typeface="Arial" pitchFamily="34" charset="0"/>
            </a:endParaRPr>
          </a:p>
          <a:p>
            <a:pPr algn="just" eaLnBrk="1" hangingPunct="1">
              <a:lnSpc>
                <a:spcPct val="80000"/>
              </a:lnSpc>
              <a:buFont typeface="Wingdings 2" pitchFamily="18" charset="2"/>
              <a:buNone/>
              <a:defRPr/>
            </a:pPr>
            <a:r>
              <a:rPr lang="es-ES_tradnl" sz="2000" dirty="0" smtClean="0">
                <a:latin typeface="Arial" pitchFamily="34" charset="0"/>
                <a:cs typeface="Arial" pitchFamily="34" charset="0"/>
              </a:rPr>
              <a:t>	</a:t>
            </a:r>
            <a:r>
              <a:rPr lang="es-ES_tradnl" sz="2400" dirty="0" smtClean="0">
                <a:latin typeface="Arial" pitchFamily="34" charset="0"/>
                <a:cs typeface="Arial" pitchFamily="34" charset="0"/>
              </a:rPr>
              <a:t>La gestión fiduciaria de recursos públicos, </a:t>
            </a:r>
            <a:r>
              <a:rPr lang="es-ES_tradnl" sz="2400" b="1" dirty="0" smtClean="0">
                <a:effectLst>
                  <a:outerShdw blurRad="38100" dist="38100" dir="2700000" algn="tl">
                    <a:srgbClr val="C0C0C0"/>
                  </a:outerShdw>
                </a:effectLst>
                <a:latin typeface="Arial" pitchFamily="34" charset="0"/>
                <a:cs typeface="Arial" pitchFamily="34" charset="0"/>
              </a:rPr>
              <a:t>como una forma alternativa de mejorar los índices de gestión pública, sin tener que encarar las dificultades inherentes a una reforma administrativa</a:t>
            </a:r>
            <a:r>
              <a:rPr lang="es-ES_tradnl" sz="2400" dirty="0" smtClean="0">
                <a:latin typeface="Arial" pitchFamily="34" charset="0"/>
                <a:cs typeface="Arial" pitchFamily="34" charset="0"/>
              </a:rPr>
              <a:t>, seducen a los funcionarios de la cosa pública en toda Latinoamérica, y los lleva a optar por este tipo de soluciones casuísticas con la </a:t>
            </a:r>
            <a:r>
              <a:rPr lang="es-ES_tradnl" sz="2400" b="1" dirty="0" smtClean="0">
                <a:latin typeface="Arial" pitchFamily="34" charset="0"/>
                <a:cs typeface="Arial" pitchFamily="34" charset="0"/>
              </a:rPr>
              <a:t>promesa de mejorar rápidamente sus índices de gestión, impacto y desempeño</a:t>
            </a:r>
            <a:r>
              <a:rPr lang="es-ES_tradnl" sz="2400" dirty="0" smtClean="0">
                <a:latin typeface="Arial" pitchFamily="34" charset="0"/>
                <a:cs typeface="Arial" pitchFamily="34" charset="0"/>
              </a:rPr>
              <a:t>. </a:t>
            </a:r>
            <a:endParaRPr lang="es-ES" sz="2400" dirty="0">
              <a:latin typeface="Arial" pitchFamily="34" charset="0"/>
              <a:cs typeface="Arial" pitchFamily="34" charset="0"/>
            </a:endParaRPr>
          </a:p>
        </p:txBody>
      </p:sp>
      <p:pic>
        <p:nvPicPr>
          <p:cNvPr id="60422" name="Picture 4" descr="MCj02119810000[1]"/>
          <p:cNvPicPr>
            <a:picLocks noChangeAspect="1" noChangeArrowheads="1"/>
          </p:cNvPicPr>
          <p:nvPr/>
        </p:nvPicPr>
        <p:blipFill>
          <a:blip r:embed="rId2"/>
          <a:srcRect/>
          <a:stretch>
            <a:fillRect/>
          </a:stretch>
        </p:blipFill>
        <p:spPr bwMode="auto">
          <a:xfrm>
            <a:off x="7353300" y="5556250"/>
            <a:ext cx="1333500" cy="1139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a:defRPr/>
            </a:pPr>
            <a:r>
              <a:rPr lang="es-MX" dirty="0" smtClean="0">
                <a:solidFill>
                  <a:schemeClr val="accent6">
                    <a:lumMod val="75000"/>
                  </a:schemeClr>
                </a:solidFill>
                <a:latin typeface="Gill Sans MT" pitchFamily="34" charset="0"/>
              </a:rPr>
              <a:t>Fideicomiso Público</a:t>
            </a:r>
            <a:endParaRPr lang="es-ES" dirty="0">
              <a:solidFill>
                <a:schemeClr val="accent6">
                  <a:lumMod val="75000"/>
                </a:schemeClr>
              </a:solidFill>
              <a:latin typeface="Gill Sans MT" pitchFamily="34" charset="0"/>
            </a:endParaRPr>
          </a:p>
        </p:txBody>
      </p:sp>
      <p:sp>
        <p:nvSpPr>
          <p:cNvPr id="61445" name="4 Marcador de contenido"/>
          <p:cNvSpPr>
            <a:spLocks noGrp="1"/>
          </p:cNvSpPr>
          <p:nvPr>
            <p:ph idx="1"/>
          </p:nvPr>
        </p:nvSpPr>
        <p:spPr>
          <a:xfrm>
            <a:off x="457200" y="1785938"/>
            <a:ext cx="8229600" cy="4340225"/>
          </a:xfrm>
        </p:spPr>
        <p:txBody>
          <a:bodyPr/>
          <a:lstStyle/>
          <a:p>
            <a:pPr>
              <a:buFont typeface="Arial" pitchFamily="34" charset="0"/>
              <a:buNone/>
            </a:pPr>
            <a:r>
              <a:rPr lang="es-ES_tradnl" sz="2800" dirty="0" smtClean="0">
                <a:latin typeface="Gill Sans MT" pitchFamily="34" charset="0"/>
              </a:rPr>
              <a:t>   Fideicomiso Público es el contrato por medio del cual la Administración, por intermedio de alguna de sus dependencias, en carácter de fideicomitente, </a:t>
            </a:r>
            <a:r>
              <a:rPr lang="es-ES_tradnl" sz="2800" b="1" dirty="0" smtClean="0">
                <a:latin typeface="Gill Sans MT" pitchFamily="34" charset="0"/>
              </a:rPr>
              <a:t>transmite la propiedad de bienes de dominio público</a:t>
            </a:r>
            <a:r>
              <a:rPr lang="es-ES_tradnl" sz="2800" dirty="0" smtClean="0">
                <a:latin typeface="Gill Sans MT" pitchFamily="34" charset="0"/>
              </a:rPr>
              <a:t> o privado del Estado, o afecta fondos públicos a un fiduciario para realizar un fin de interés público. </a:t>
            </a:r>
            <a:endParaRPr lang="es-ES" sz="2800" dirty="0" smtClean="0">
              <a:latin typeface="Gill Sans MT" pitchFamily="34" charset="0"/>
            </a:endParaRPr>
          </a:p>
          <a:p>
            <a:pPr>
              <a:buFont typeface="Arial" pitchFamily="34" charset="0"/>
              <a:buNone/>
            </a:pPr>
            <a:endParaRPr lang="es-ES" dirty="0" smtClean="0"/>
          </a:p>
        </p:txBody>
      </p:sp>
      <p:sp>
        <p:nvSpPr>
          <p:cNvPr id="6" name="Oval 4"/>
          <p:cNvSpPr>
            <a:spLocks noChangeArrowheads="1"/>
          </p:cNvSpPr>
          <p:nvPr/>
        </p:nvSpPr>
        <p:spPr bwMode="auto">
          <a:xfrm>
            <a:off x="3286125" y="5072063"/>
            <a:ext cx="2786063" cy="1054100"/>
          </a:xfrm>
          <a:prstGeom prst="ellipse">
            <a:avLst/>
          </a:prstGeom>
          <a:solidFill>
            <a:schemeClr val="accent5">
              <a:lumMod val="75000"/>
            </a:schemeClr>
          </a:solidFill>
          <a:ln w="9525">
            <a:solidFill>
              <a:schemeClr val="tx1"/>
            </a:solidFill>
            <a:round/>
            <a:headEnd/>
            <a:tailEnd/>
          </a:ln>
        </p:spPr>
        <p:txBody>
          <a:bodyPr wrap="none" anchor="ctr"/>
          <a:lstStyle/>
          <a:p>
            <a:pPr algn="ctr">
              <a:defRPr/>
            </a:pPr>
            <a:r>
              <a:rPr lang="es-MX" dirty="0"/>
              <a:t>ENAJENACIÓN</a:t>
            </a:r>
            <a:endParaRPr lang="es-ES" dirty="0"/>
          </a:p>
        </p:txBody>
      </p:sp>
      <p:sp>
        <p:nvSpPr>
          <p:cNvPr id="61447" name="Line 5"/>
          <p:cNvSpPr>
            <a:spLocks noChangeShapeType="1"/>
          </p:cNvSpPr>
          <p:nvPr/>
        </p:nvSpPr>
        <p:spPr bwMode="auto">
          <a:xfrm flipH="1" flipV="1">
            <a:off x="2286000" y="3500438"/>
            <a:ext cx="1643063" cy="1643062"/>
          </a:xfrm>
          <a:prstGeom prst="line">
            <a:avLst/>
          </a:prstGeom>
          <a:noFill/>
          <a:ln w="9525">
            <a:solidFill>
              <a:schemeClr val="tx1"/>
            </a:solidFill>
            <a:round/>
            <a:headEnd/>
            <a:tailEnd type="triangle" w="med" len="med"/>
          </a:ln>
        </p:spPr>
        <p:txBody>
          <a:bodyPr/>
          <a:lstStyle/>
          <a:p>
            <a:endParaRPr lang="es-ES_tradnl"/>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488950"/>
          </a:xfrm>
        </p:spPr>
        <p:txBody>
          <a:bodyPr/>
          <a:lstStyle/>
          <a:p>
            <a:pPr>
              <a:defRPr/>
            </a:pPr>
            <a:r>
              <a:rPr lang="es-MX" dirty="0" smtClean="0">
                <a:solidFill>
                  <a:schemeClr val="accent6">
                    <a:lumMod val="75000"/>
                  </a:schemeClr>
                </a:solidFill>
              </a:rPr>
              <a:t>¿</a:t>
            </a:r>
            <a:r>
              <a:rPr lang="es-MX" sz="3600" dirty="0" smtClean="0">
                <a:solidFill>
                  <a:schemeClr val="accent6">
                    <a:lumMod val="75000"/>
                  </a:schemeClr>
                </a:solidFill>
                <a:latin typeface="Gill Sans MT" pitchFamily="34" charset="0"/>
              </a:rPr>
              <a:t>Puede el Estado instituir Fideicomisos?</a:t>
            </a:r>
            <a:endParaRPr lang="es-ES" sz="3600" dirty="0">
              <a:solidFill>
                <a:schemeClr val="accent6">
                  <a:lumMod val="75000"/>
                </a:schemeClr>
              </a:solidFill>
              <a:latin typeface="Gill Sans MT" pitchFamily="34" charset="0"/>
            </a:endParaRPr>
          </a:p>
        </p:txBody>
      </p:sp>
      <p:sp>
        <p:nvSpPr>
          <p:cNvPr id="62469" name="4 Marcador de contenido"/>
          <p:cNvSpPr>
            <a:spLocks noGrp="1"/>
          </p:cNvSpPr>
          <p:nvPr>
            <p:ph idx="1"/>
          </p:nvPr>
        </p:nvSpPr>
        <p:spPr>
          <a:xfrm>
            <a:off x="457200" y="1785938"/>
            <a:ext cx="8229600" cy="4157662"/>
          </a:xfrm>
        </p:spPr>
        <p:txBody>
          <a:bodyPr/>
          <a:lstStyle/>
          <a:p>
            <a:pPr algn="just" eaLnBrk="1" hangingPunct="1">
              <a:lnSpc>
                <a:spcPct val="90000"/>
              </a:lnSpc>
              <a:buFont typeface="Wingdings 2" pitchFamily="18" charset="2"/>
              <a:buNone/>
            </a:pPr>
            <a:r>
              <a:rPr lang="es-ES" smtClean="0"/>
              <a:t>	</a:t>
            </a:r>
          </a:p>
          <a:p>
            <a:pPr algn="just" eaLnBrk="1" hangingPunct="1">
              <a:lnSpc>
                <a:spcPct val="90000"/>
              </a:lnSpc>
              <a:buFont typeface="Wingdings 2" pitchFamily="18" charset="2"/>
              <a:buNone/>
            </a:pPr>
            <a:r>
              <a:rPr lang="es-ES" sz="2800" smtClean="0">
                <a:solidFill>
                  <a:srgbClr val="002060"/>
                </a:solidFill>
                <a:latin typeface="Gill Sans MT" pitchFamily="34" charset="0"/>
              </a:rPr>
              <a:t>   El Estado (y sus entidades), no es comerciante; pero </a:t>
            </a:r>
            <a:r>
              <a:rPr lang="es-ES" sz="2800" b="1" smtClean="0">
                <a:solidFill>
                  <a:srgbClr val="002060"/>
                </a:solidFill>
                <a:latin typeface="Gill Sans MT" pitchFamily="34" charset="0"/>
              </a:rPr>
              <a:t>puede ejercer actividades comerciales, sujetándose a las disposiciones de aplicables, </a:t>
            </a:r>
            <a:r>
              <a:rPr lang="es-ES" sz="2800" smtClean="0">
                <a:solidFill>
                  <a:srgbClr val="002060"/>
                </a:solidFill>
                <a:latin typeface="Gill Sans MT" pitchFamily="34" charset="0"/>
              </a:rPr>
              <a:t>salvo lo ordenado en leyes especiales. </a:t>
            </a:r>
          </a:p>
          <a:p>
            <a:pPr algn="just" eaLnBrk="1" hangingPunct="1">
              <a:lnSpc>
                <a:spcPct val="90000"/>
              </a:lnSpc>
              <a:buFont typeface="Wingdings 2" pitchFamily="18" charset="2"/>
              <a:buNone/>
            </a:pPr>
            <a:r>
              <a:rPr lang="es-MX" sz="2800" smtClean="0">
                <a:solidFill>
                  <a:srgbClr val="002060"/>
                </a:solidFill>
                <a:latin typeface="Gill Sans MT" pitchFamily="34" charset="0"/>
              </a:rPr>
              <a:t>	(Artículo 13 del Código de Comercio)</a:t>
            </a:r>
          </a:p>
          <a:p>
            <a:pPr algn="just" eaLnBrk="1" hangingPunct="1">
              <a:lnSpc>
                <a:spcPct val="90000"/>
              </a:lnSpc>
              <a:buFont typeface="Wingdings 2" pitchFamily="18" charset="2"/>
              <a:buNone/>
            </a:pPr>
            <a:r>
              <a:rPr lang="es-MX" sz="2800" smtClean="0">
                <a:solidFill>
                  <a:srgbClr val="002060"/>
                </a:solidFill>
                <a:latin typeface="Gill Sans MT" pitchFamily="34" charset="0"/>
              </a:rPr>
              <a:t>	</a:t>
            </a:r>
          </a:p>
          <a:p>
            <a:pPr algn="just" eaLnBrk="1" hangingPunct="1">
              <a:lnSpc>
                <a:spcPct val="90000"/>
              </a:lnSpc>
              <a:buFont typeface="Wingdings 2" pitchFamily="18" charset="2"/>
              <a:buNone/>
            </a:pPr>
            <a:r>
              <a:rPr lang="es-MX" sz="2800" smtClean="0">
                <a:solidFill>
                  <a:srgbClr val="002060"/>
                </a:solidFill>
                <a:latin typeface="Gill Sans MT" pitchFamily="34" charset="0"/>
              </a:rPr>
              <a:t>	Cuando el Fideicomisario sea una entidad estatal puede estipularse un plazo indefinido. </a:t>
            </a:r>
            <a:endParaRPr lang="es-ES" sz="2800"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eaLnBrk="1" hangingPunct="1">
              <a:defRPr/>
            </a:pPr>
            <a:r>
              <a:rPr lang="es-GT" b="1" dirty="0" smtClean="0">
                <a:solidFill>
                  <a:schemeClr val="accent6">
                    <a:lumMod val="75000"/>
                  </a:schemeClr>
                </a:solidFill>
                <a:latin typeface="Gill Sans MT" pitchFamily="34" charset="0"/>
              </a:rPr>
              <a:t>Tipos de Fiducia</a:t>
            </a:r>
            <a:endParaRPr lang="es-ES" dirty="0">
              <a:solidFill>
                <a:schemeClr val="accent6">
                  <a:lumMod val="75000"/>
                </a:schemeClr>
              </a:solidFill>
              <a:latin typeface="Gill Sans MT" pitchFamily="34" charset="0"/>
            </a:endParaRPr>
          </a:p>
        </p:txBody>
      </p:sp>
      <p:sp>
        <p:nvSpPr>
          <p:cNvPr id="16389" name="4 Marcador de contenido"/>
          <p:cNvSpPr>
            <a:spLocks noGrp="1"/>
          </p:cNvSpPr>
          <p:nvPr>
            <p:ph idx="1"/>
          </p:nvPr>
        </p:nvSpPr>
        <p:spPr>
          <a:xfrm>
            <a:off x="457200" y="2071688"/>
            <a:ext cx="8229600" cy="4054475"/>
          </a:xfrm>
        </p:spPr>
        <p:txBody>
          <a:bodyPr/>
          <a:lstStyle/>
          <a:p>
            <a:pPr eaLnBrk="1" hangingPunct="1"/>
            <a:endParaRPr lang="es-ES" smtClean="0"/>
          </a:p>
          <a:p>
            <a:pPr algn="ctr" eaLnBrk="1" hangingPunct="1">
              <a:buFont typeface="Wingdings 2" pitchFamily="18" charset="2"/>
              <a:buNone/>
            </a:pPr>
            <a:r>
              <a:rPr lang="es-ES" sz="4000" smtClean="0">
                <a:latin typeface="Gill Sans MT" pitchFamily="34" charset="0"/>
              </a:rPr>
              <a:t>“</a:t>
            </a:r>
            <a:r>
              <a:rPr lang="es-ES" sz="4000" smtClean="0">
                <a:solidFill>
                  <a:srgbClr val="002060"/>
                </a:solidFill>
                <a:latin typeface="Gill Sans MT" pitchFamily="34" charset="0"/>
              </a:rPr>
              <a:t>fiducia cum creditore” </a:t>
            </a:r>
          </a:p>
          <a:p>
            <a:pPr algn="ctr" eaLnBrk="1" hangingPunct="1">
              <a:buFont typeface="Wingdings 2" pitchFamily="18" charset="2"/>
              <a:buNone/>
            </a:pPr>
            <a:r>
              <a:rPr lang="es-ES" sz="4000" smtClean="0">
                <a:solidFill>
                  <a:srgbClr val="002060"/>
                </a:solidFill>
                <a:latin typeface="Gill Sans MT" pitchFamily="34" charset="0"/>
              </a:rPr>
              <a:t>y </a:t>
            </a:r>
          </a:p>
          <a:p>
            <a:pPr algn="ctr" eaLnBrk="1" hangingPunct="1">
              <a:buFont typeface="Wingdings 2" pitchFamily="18" charset="2"/>
              <a:buNone/>
            </a:pPr>
            <a:r>
              <a:rPr lang="es-ES" sz="4000" smtClean="0">
                <a:solidFill>
                  <a:srgbClr val="002060"/>
                </a:solidFill>
                <a:latin typeface="Gill Sans MT" pitchFamily="34" charset="0"/>
              </a:rPr>
              <a:t>“fiducia cum amico”</a:t>
            </a:r>
          </a:p>
          <a:p>
            <a:pPr eaLnBrk="1" hangingPunct="1"/>
            <a:endParaRPr lang="es-ES"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a:defRPr/>
            </a:pPr>
            <a:r>
              <a:rPr lang="es-MX" sz="3600" dirty="0" smtClean="0">
                <a:solidFill>
                  <a:schemeClr val="accent6">
                    <a:lumMod val="75000"/>
                  </a:schemeClr>
                </a:solidFill>
              </a:rPr>
              <a:t>¿</a:t>
            </a:r>
            <a:r>
              <a:rPr lang="es-MX" sz="3600" dirty="0" smtClean="0">
                <a:solidFill>
                  <a:schemeClr val="accent6">
                    <a:lumMod val="75000"/>
                  </a:schemeClr>
                </a:solidFill>
                <a:latin typeface="Gill Sans MT" pitchFamily="34" charset="0"/>
              </a:rPr>
              <a:t>Puede el Estado instituir Fideicomisos?</a:t>
            </a:r>
            <a:endParaRPr lang="es-ES" sz="3600" dirty="0"/>
          </a:p>
        </p:txBody>
      </p:sp>
      <p:sp>
        <p:nvSpPr>
          <p:cNvPr id="5" name="4 Marcador de contenido"/>
          <p:cNvSpPr>
            <a:spLocks noGrp="1"/>
          </p:cNvSpPr>
          <p:nvPr>
            <p:ph idx="1"/>
          </p:nvPr>
        </p:nvSpPr>
        <p:spPr/>
        <p:txBody>
          <a:bodyPr/>
          <a:lstStyle/>
          <a:p>
            <a:pPr marL="609600" indent="-609600" eaLnBrk="1" hangingPunct="1">
              <a:lnSpc>
                <a:spcPct val="90000"/>
              </a:lnSpc>
              <a:defRPr/>
            </a:pPr>
            <a:r>
              <a:rPr lang="es-ES" sz="2000" b="1" dirty="0" smtClean="0">
                <a:solidFill>
                  <a:srgbClr val="002060"/>
                </a:solidFill>
                <a:latin typeface="Gill Sans MT" pitchFamily="34" charset="0"/>
              </a:rPr>
              <a:t>No se contempla la figura en la Constitución Política de la República de Guatemala </a:t>
            </a:r>
          </a:p>
          <a:p>
            <a:pPr marL="609600" indent="-609600" eaLnBrk="1" hangingPunct="1">
              <a:lnSpc>
                <a:spcPct val="90000"/>
              </a:lnSpc>
              <a:buFont typeface="Wingdings 2" pitchFamily="18" charset="2"/>
              <a:buNone/>
              <a:defRPr/>
            </a:pPr>
            <a:endParaRPr lang="es-ES" sz="2000" b="1" dirty="0" smtClean="0">
              <a:solidFill>
                <a:srgbClr val="002060"/>
              </a:solidFill>
              <a:latin typeface="Gill Sans MT" pitchFamily="34" charset="0"/>
            </a:endParaRPr>
          </a:p>
          <a:p>
            <a:pPr marL="609600" indent="-609600" eaLnBrk="1" hangingPunct="1">
              <a:lnSpc>
                <a:spcPct val="90000"/>
              </a:lnSpc>
              <a:defRPr/>
            </a:pPr>
            <a:r>
              <a:rPr lang="es-ES" sz="2000" b="1" dirty="0" smtClean="0">
                <a:solidFill>
                  <a:srgbClr val="002060"/>
                </a:solidFill>
                <a:latin typeface="Gill Sans MT" pitchFamily="34" charset="0"/>
              </a:rPr>
              <a:t>No se contempla la figura en la Ley de Servicio Civil</a:t>
            </a:r>
          </a:p>
          <a:p>
            <a:pPr marL="609600" indent="-609600" eaLnBrk="1" hangingPunct="1">
              <a:lnSpc>
                <a:spcPct val="90000"/>
              </a:lnSpc>
              <a:buFont typeface="Wingdings 2" pitchFamily="18" charset="2"/>
              <a:buNone/>
              <a:defRPr/>
            </a:pPr>
            <a:endParaRPr lang="es-ES" sz="2000" b="1" dirty="0" smtClean="0">
              <a:solidFill>
                <a:srgbClr val="002060"/>
              </a:solidFill>
              <a:latin typeface="Gill Sans MT" pitchFamily="34" charset="0"/>
            </a:endParaRPr>
          </a:p>
          <a:p>
            <a:pPr marL="609600" indent="-609600" eaLnBrk="1" hangingPunct="1">
              <a:lnSpc>
                <a:spcPct val="90000"/>
              </a:lnSpc>
              <a:defRPr/>
            </a:pPr>
            <a:r>
              <a:rPr lang="es-ES" sz="2000" b="1" dirty="0" smtClean="0">
                <a:solidFill>
                  <a:srgbClr val="002060"/>
                </a:solidFill>
                <a:latin typeface="Gill Sans MT" pitchFamily="34" charset="0"/>
              </a:rPr>
              <a:t>No se contempla la figura en la Ley de Probidad y Responsabilidades de Funcionarios y Empleados Públicos</a:t>
            </a:r>
          </a:p>
          <a:p>
            <a:pPr marL="609600" indent="-609600" eaLnBrk="1" hangingPunct="1">
              <a:lnSpc>
                <a:spcPct val="90000"/>
              </a:lnSpc>
              <a:defRPr/>
            </a:pPr>
            <a:endParaRPr lang="es-ES" sz="2000" b="1" dirty="0" smtClean="0">
              <a:solidFill>
                <a:srgbClr val="002060"/>
              </a:solidFill>
              <a:latin typeface="Gill Sans MT" pitchFamily="34" charset="0"/>
            </a:endParaRPr>
          </a:p>
          <a:p>
            <a:pPr marL="609600" indent="-609600" eaLnBrk="1" hangingPunct="1">
              <a:lnSpc>
                <a:spcPct val="90000"/>
              </a:lnSpc>
              <a:defRPr/>
            </a:pPr>
            <a:r>
              <a:rPr lang="es-ES" sz="2000" b="1" dirty="0" smtClean="0">
                <a:solidFill>
                  <a:srgbClr val="002060"/>
                </a:solidFill>
                <a:latin typeface="Gill Sans MT" pitchFamily="34" charset="0"/>
              </a:rPr>
              <a:t>No se contempla la figura en la Ley Orgánica de la Contraloría General de Cuentas</a:t>
            </a:r>
          </a:p>
          <a:p>
            <a:pPr marL="609600" indent="-609600" eaLnBrk="1" hangingPunct="1">
              <a:lnSpc>
                <a:spcPct val="90000"/>
              </a:lnSpc>
              <a:buFont typeface="Wingdings 2" pitchFamily="18" charset="2"/>
              <a:buNone/>
              <a:defRPr/>
            </a:pPr>
            <a:endParaRPr lang="es-ES" sz="2000" b="1" dirty="0" smtClean="0">
              <a:solidFill>
                <a:srgbClr val="002060"/>
              </a:solidFill>
              <a:latin typeface="Gill Sans MT" pitchFamily="34" charset="0"/>
            </a:endParaRPr>
          </a:p>
          <a:p>
            <a:pPr marL="609600" indent="-609600" eaLnBrk="1" hangingPunct="1">
              <a:lnSpc>
                <a:spcPct val="90000"/>
              </a:lnSpc>
              <a:defRPr/>
            </a:pPr>
            <a:r>
              <a:rPr lang="es-ES" sz="2000" b="1" dirty="0" smtClean="0">
                <a:solidFill>
                  <a:srgbClr val="002060"/>
                </a:solidFill>
                <a:latin typeface="Gill Sans MT" pitchFamily="34" charset="0"/>
              </a:rPr>
              <a:t>No se contempla la figura en la Ley de Contrataciones del Estado  (ojo:  Art. 89 al contemplar una enajenación)</a:t>
            </a:r>
          </a:p>
          <a:p>
            <a:pPr>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a:defRPr/>
            </a:pPr>
            <a:r>
              <a:rPr lang="es-MX" sz="3600" dirty="0" smtClean="0">
                <a:solidFill>
                  <a:schemeClr val="accent6">
                    <a:lumMod val="75000"/>
                  </a:schemeClr>
                </a:solidFill>
                <a:latin typeface="Gill Sans MT" pitchFamily="34" charset="0"/>
              </a:rPr>
              <a:t>¿Puede el Estado instituir Fideicomisos?</a:t>
            </a:r>
            <a:endParaRPr lang="es-ES" sz="3600" dirty="0">
              <a:solidFill>
                <a:schemeClr val="accent6">
                  <a:lumMod val="75000"/>
                </a:schemeClr>
              </a:solidFill>
              <a:latin typeface="Gill Sans MT" pitchFamily="34" charset="0"/>
            </a:endParaRPr>
          </a:p>
        </p:txBody>
      </p:sp>
      <p:sp>
        <p:nvSpPr>
          <p:cNvPr id="64517" name="4 Marcador de contenido"/>
          <p:cNvSpPr>
            <a:spLocks noGrp="1"/>
          </p:cNvSpPr>
          <p:nvPr>
            <p:ph idx="1"/>
          </p:nvPr>
        </p:nvSpPr>
        <p:spPr/>
        <p:txBody>
          <a:bodyPr/>
          <a:lstStyle/>
          <a:p>
            <a:pPr algn="ctr" eaLnBrk="1" hangingPunct="1">
              <a:lnSpc>
                <a:spcPct val="80000"/>
              </a:lnSpc>
              <a:buFont typeface="Wingdings 2" pitchFamily="18" charset="2"/>
              <a:buNone/>
            </a:pPr>
            <a:r>
              <a:rPr lang="es-MX" sz="1800" b="1" smtClean="0">
                <a:solidFill>
                  <a:srgbClr val="002060"/>
                </a:solidFill>
              </a:rPr>
              <a:t>Ley </a:t>
            </a:r>
            <a:r>
              <a:rPr lang="es-MX" sz="1800" b="1" smtClean="0">
                <a:solidFill>
                  <a:srgbClr val="002060"/>
                </a:solidFill>
                <a:latin typeface="Gill Sans MT" pitchFamily="34" charset="0"/>
              </a:rPr>
              <a:t>Orgánica del Presupuesto</a:t>
            </a:r>
            <a:r>
              <a:rPr lang="es-MX" sz="1800" smtClean="0">
                <a:solidFill>
                  <a:srgbClr val="002060"/>
                </a:solidFill>
                <a:latin typeface="Gill Sans MT" pitchFamily="34" charset="0"/>
              </a:rPr>
              <a:t>: (Art. 2: Ámbito a todo el sector público)</a:t>
            </a:r>
          </a:p>
          <a:p>
            <a:pPr eaLnBrk="1" hangingPunct="1">
              <a:lnSpc>
                <a:spcPct val="80000"/>
              </a:lnSpc>
              <a:buFont typeface="Wingdings 2" pitchFamily="18" charset="2"/>
              <a:buNone/>
            </a:pPr>
            <a:endParaRPr lang="es-MX" sz="1800" smtClean="0">
              <a:solidFill>
                <a:srgbClr val="002060"/>
              </a:solidFill>
              <a:latin typeface="Gill Sans MT" pitchFamily="34" charset="0"/>
            </a:endParaRPr>
          </a:p>
          <a:p>
            <a:pPr algn="just" eaLnBrk="1" hangingPunct="1">
              <a:lnSpc>
                <a:spcPct val="80000"/>
              </a:lnSpc>
            </a:pPr>
            <a:r>
              <a:rPr lang="es-ES" sz="1800" b="1" smtClean="0">
                <a:solidFill>
                  <a:srgbClr val="002060"/>
                </a:solidFill>
                <a:latin typeface="Gill Sans MT" pitchFamily="34" charset="0"/>
              </a:rPr>
              <a:t>ARTICULO 33.</a:t>
            </a:r>
            <a:r>
              <a:rPr lang="es-ES" sz="1800" smtClean="0">
                <a:solidFill>
                  <a:srgbClr val="002060"/>
                </a:solidFill>
                <a:latin typeface="Gill Sans MT" pitchFamily="34" charset="0"/>
              </a:rPr>
              <a:t>   FIDEICOMISOS.  Los  recursos  financieros  que  el  </a:t>
            </a:r>
            <a:r>
              <a:rPr lang="es-ES" sz="1800" u="sng" smtClean="0">
                <a:solidFill>
                  <a:srgbClr val="002060"/>
                </a:solidFill>
                <a:latin typeface="Gill Sans MT" pitchFamily="34" charset="0"/>
              </a:rPr>
              <a:t>Estado  asigne  con obligación de reembolso a sus entidades descentralizadas  y autónomas</a:t>
            </a:r>
            <a:r>
              <a:rPr lang="es-ES" sz="1800" smtClean="0">
                <a:solidFill>
                  <a:srgbClr val="002060"/>
                </a:solidFill>
                <a:latin typeface="Gill Sans MT" pitchFamily="34" charset="0"/>
              </a:rPr>
              <a:t> para que los inviertan  en la realización de proyectos específicos de beneficio social  y que produzcan renta que retorne el capital  invertido,  </a:t>
            </a:r>
            <a:r>
              <a:rPr lang="es-ES" sz="1800" b="1" i="1" u="sng" smtClean="0">
                <a:solidFill>
                  <a:srgbClr val="002060"/>
                </a:solidFill>
                <a:latin typeface="Gill Sans MT" pitchFamily="34" charset="0"/>
              </a:rPr>
              <a:t>podrán  darse  en  fideicomiso</a:t>
            </a:r>
            <a:r>
              <a:rPr lang="es-ES" sz="1800" smtClean="0">
                <a:solidFill>
                  <a:srgbClr val="002060"/>
                </a:solidFill>
                <a:latin typeface="Gill Sans MT" pitchFamily="34" charset="0"/>
              </a:rPr>
              <a:t>.    Asimismo,  los  </a:t>
            </a:r>
            <a:r>
              <a:rPr lang="es-ES" sz="1800" b="1" i="1" u="sng" smtClean="0">
                <a:solidFill>
                  <a:srgbClr val="002060"/>
                </a:solidFill>
                <a:latin typeface="Gill Sans MT" pitchFamily="34" charset="0"/>
              </a:rPr>
              <a:t>Fondos  Sociales  podrán  ejecutar  sus  proyectos  bajo  dicha  figura</a:t>
            </a:r>
            <a:r>
              <a:rPr lang="es-ES" sz="1800" smtClean="0">
                <a:solidFill>
                  <a:srgbClr val="002060"/>
                </a:solidFill>
                <a:latin typeface="Gill Sans MT" pitchFamily="34" charset="0"/>
              </a:rPr>
              <a:t>.    Los  </a:t>
            </a:r>
            <a:r>
              <a:rPr lang="es-ES" sz="1800" b="1" i="1" u="sng" smtClean="0">
                <a:solidFill>
                  <a:srgbClr val="002060"/>
                </a:solidFill>
                <a:latin typeface="Gill Sans MT" pitchFamily="34" charset="0"/>
              </a:rPr>
              <a:t>fideicomisos  se  constituirán  en  cualquier  Banco</a:t>
            </a:r>
            <a:r>
              <a:rPr lang="es-ES" sz="1800" smtClean="0">
                <a:solidFill>
                  <a:srgbClr val="002060"/>
                </a:solidFill>
                <a:latin typeface="Gill Sans MT" pitchFamily="34" charset="0"/>
              </a:rPr>
              <a:t>  del  sistema nacional. </a:t>
            </a:r>
          </a:p>
          <a:p>
            <a:pPr algn="just" eaLnBrk="1" hangingPunct="1">
              <a:lnSpc>
                <a:spcPct val="80000"/>
              </a:lnSpc>
              <a:buFont typeface="Wingdings 2" pitchFamily="18" charset="2"/>
              <a:buNone/>
            </a:pPr>
            <a:endParaRPr lang="es-ES" sz="1800" b="1" smtClean="0">
              <a:solidFill>
                <a:srgbClr val="002060"/>
              </a:solidFill>
              <a:latin typeface="Gill Sans MT" pitchFamily="34" charset="0"/>
            </a:endParaRPr>
          </a:p>
          <a:p>
            <a:pPr algn="just" eaLnBrk="1" hangingPunct="1">
              <a:lnSpc>
                <a:spcPct val="80000"/>
              </a:lnSpc>
            </a:pPr>
            <a:r>
              <a:rPr lang="es-ES" sz="1800" b="1" smtClean="0">
                <a:solidFill>
                  <a:srgbClr val="002060"/>
                </a:solidFill>
                <a:latin typeface="Gill Sans MT" pitchFamily="34" charset="0"/>
              </a:rPr>
              <a:t>ARTICULO  59. </a:t>
            </a:r>
            <a:r>
              <a:rPr lang="es-ES" sz="1800" smtClean="0">
                <a:solidFill>
                  <a:srgbClr val="002060"/>
                </a:solidFill>
                <a:latin typeface="Gill Sans MT" pitchFamily="34" charset="0"/>
              </a:rPr>
              <a:t>RENDICION DE INFORMES DE ENTIDADES FINANCIERAS. El Banco  de  Guatemala  y  cualquier  entidad  pública  o  privada  que  actúe  como  agente  financiero  del Gobierno  de  la  República,  </a:t>
            </a:r>
            <a:r>
              <a:rPr lang="es-ES" sz="1800" b="1" i="1" u="sng" smtClean="0">
                <a:solidFill>
                  <a:srgbClr val="002060"/>
                </a:solidFill>
                <a:latin typeface="Gill Sans MT" pitchFamily="34" charset="0"/>
              </a:rPr>
              <a:t>rendirá  informes  diariamente  ante  el  Ministerio  de  Finanzas    Públicas  sobre el movimiento y disponibilidad de las cuentas</a:t>
            </a:r>
            <a:r>
              <a:rPr lang="es-ES" sz="1800" smtClean="0">
                <a:solidFill>
                  <a:srgbClr val="002060"/>
                </a:solidFill>
                <a:latin typeface="Gill Sans MT" pitchFamily="34" charset="0"/>
              </a:rPr>
              <a:t> a su cargo incluyendo los fondos de la garantía.   </a:t>
            </a:r>
          </a:p>
          <a:p>
            <a:pPr algn="just" eaLnBrk="1" hangingPunct="1">
              <a:lnSpc>
                <a:spcPct val="80000"/>
              </a:lnSpc>
              <a:buFont typeface="Wingdings 2" pitchFamily="18" charset="2"/>
              <a:buNone/>
            </a:pPr>
            <a:r>
              <a:rPr lang="es-ES" sz="1800" smtClean="0">
                <a:solidFill>
                  <a:srgbClr val="002060"/>
                </a:solidFill>
                <a:latin typeface="Gill Sans MT" pitchFamily="34" charset="0"/>
              </a:rPr>
              <a:t>	Las instituciones que actúen </a:t>
            </a:r>
            <a:r>
              <a:rPr lang="es-ES" sz="1800" b="1" i="1" u="sng" smtClean="0">
                <a:solidFill>
                  <a:srgbClr val="002060"/>
                </a:solidFill>
                <a:latin typeface="Gill Sans MT" pitchFamily="34" charset="0"/>
              </a:rPr>
              <a:t>como fiduciarias en los fideicomisos que constituyan las entidades del Estado, rendirán informes mensuales a dicho Ministerio.</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a:defRPr/>
            </a:pPr>
            <a:r>
              <a:rPr lang="es-MX" sz="3600" dirty="0" smtClean="0">
                <a:solidFill>
                  <a:schemeClr val="accent6">
                    <a:lumMod val="75000"/>
                  </a:schemeClr>
                </a:solidFill>
                <a:latin typeface="Gill Sans MT" pitchFamily="34" charset="0"/>
              </a:rPr>
              <a:t>Encargo Fiduciario Administrativo</a:t>
            </a:r>
            <a:endParaRPr lang="es-ES" sz="3600" dirty="0">
              <a:solidFill>
                <a:schemeClr val="accent6">
                  <a:lumMod val="75000"/>
                </a:schemeClr>
              </a:solidFill>
              <a:latin typeface="Gill Sans MT" pitchFamily="34" charset="0"/>
            </a:endParaRPr>
          </a:p>
        </p:txBody>
      </p:sp>
      <p:sp>
        <p:nvSpPr>
          <p:cNvPr id="65541" name="4 Marcador de contenido"/>
          <p:cNvSpPr>
            <a:spLocks noGrp="1"/>
          </p:cNvSpPr>
          <p:nvPr>
            <p:ph idx="1"/>
          </p:nvPr>
        </p:nvSpPr>
        <p:spPr/>
        <p:txBody>
          <a:bodyPr/>
          <a:lstStyle/>
          <a:p>
            <a:pPr eaLnBrk="1" hangingPunct="1">
              <a:lnSpc>
                <a:spcPct val="90000"/>
              </a:lnSpc>
              <a:buFont typeface="Wingdings 2" pitchFamily="18" charset="2"/>
              <a:buNone/>
            </a:pPr>
            <a:r>
              <a:rPr lang="es-ES_tradnl" smtClean="0">
                <a:solidFill>
                  <a:srgbClr val="002060"/>
                </a:solidFill>
                <a:latin typeface="Gill Sans MT" pitchFamily="34" charset="0"/>
              </a:rPr>
              <a:t>   La aceptación de la solución de trasladar los recursos públicos a un fiduciario, </a:t>
            </a:r>
          </a:p>
          <a:p>
            <a:pPr eaLnBrk="1" hangingPunct="1">
              <a:lnSpc>
                <a:spcPct val="90000"/>
              </a:lnSpc>
              <a:buFont typeface="Wingdings 2" pitchFamily="18" charset="2"/>
              <a:buNone/>
            </a:pPr>
            <a:r>
              <a:rPr lang="es-ES_tradnl" smtClean="0">
                <a:solidFill>
                  <a:srgbClr val="002060"/>
                </a:solidFill>
                <a:latin typeface="Gill Sans MT" pitchFamily="34" charset="0"/>
              </a:rPr>
              <a:t>	que se encuentre fuera de los controles administrativos, </a:t>
            </a:r>
          </a:p>
          <a:p>
            <a:pPr eaLnBrk="1" hangingPunct="1">
              <a:lnSpc>
                <a:spcPct val="90000"/>
              </a:lnSpc>
              <a:buFont typeface="Wingdings 2" pitchFamily="18" charset="2"/>
              <a:buNone/>
            </a:pPr>
            <a:r>
              <a:rPr lang="es-ES_tradnl" smtClean="0">
                <a:solidFill>
                  <a:srgbClr val="002060"/>
                </a:solidFill>
                <a:latin typeface="Gill Sans MT" pitchFamily="34" charset="0"/>
              </a:rPr>
              <a:t>	en arras de que éste los gestione en forma más eficiente que las instituciones públicas</a:t>
            </a:r>
          </a:p>
          <a:p>
            <a:pPr eaLnBrk="1" hangingPunct="1">
              <a:lnSpc>
                <a:spcPct val="90000"/>
              </a:lnSpc>
              <a:buFont typeface="Wingdings 2" pitchFamily="18" charset="2"/>
              <a:buNone/>
            </a:pPr>
            <a:r>
              <a:rPr lang="es-ES_tradnl" smtClean="0">
                <a:solidFill>
                  <a:srgbClr val="002060"/>
                </a:solidFill>
                <a:latin typeface="Gill Sans MT" pitchFamily="34" charset="0"/>
              </a:rPr>
              <a:t>	</a:t>
            </a:r>
            <a:r>
              <a:rPr lang="es-ES_tradnl" b="1" u="sng" smtClean="0">
                <a:solidFill>
                  <a:srgbClr val="002060"/>
                </a:solidFill>
                <a:latin typeface="Gill Sans MT" pitchFamily="34" charset="0"/>
              </a:rPr>
              <a:t>renuncia al sistema de controles, y en un debilitamiento de las instituciones públicas y de sus órganos de control</a:t>
            </a:r>
            <a:r>
              <a:rPr lang="es-ES_tradnl" smtClean="0">
                <a:solidFill>
                  <a:srgbClr val="002060"/>
                </a:solidFill>
                <a:latin typeface="Gill Sans MT" pitchFamily="34" charset="0"/>
              </a:rPr>
              <a:t>. </a:t>
            </a:r>
            <a:endParaRPr lang="es-ES"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671512"/>
          </a:xfrm>
        </p:spPr>
        <p:txBody>
          <a:bodyPr/>
          <a:lstStyle/>
          <a:p>
            <a:pPr>
              <a:defRPr/>
            </a:pPr>
            <a:r>
              <a:rPr lang="es-GT" sz="3200" dirty="0" smtClean="0">
                <a:solidFill>
                  <a:schemeClr val="accent6">
                    <a:lumMod val="75000"/>
                  </a:schemeClr>
                </a:solidFill>
                <a:latin typeface="Gill Sans MT" pitchFamily="34" charset="0"/>
              </a:rPr>
              <a:t>Artículo 51 LOE (Transitorio) FONDOS SOCIALES.</a:t>
            </a:r>
            <a:endParaRPr lang="es-ES" sz="3200" dirty="0">
              <a:solidFill>
                <a:schemeClr val="accent6">
                  <a:lumMod val="75000"/>
                </a:schemeClr>
              </a:solidFill>
              <a:latin typeface="Gill Sans MT" pitchFamily="34" charset="0"/>
            </a:endParaRPr>
          </a:p>
        </p:txBody>
      </p:sp>
      <p:sp>
        <p:nvSpPr>
          <p:cNvPr id="66565" name="4 Marcador de contenido"/>
          <p:cNvSpPr>
            <a:spLocks noGrp="1"/>
          </p:cNvSpPr>
          <p:nvPr>
            <p:ph idx="1"/>
          </p:nvPr>
        </p:nvSpPr>
        <p:spPr>
          <a:xfrm>
            <a:off x="457200" y="2000250"/>
            <a:ext cx="8229600" cy="4125913"/>
          </a:xfrm>
        </p:spPr>
        <p:txBody>
          <a:bodyPr/>
          <a:lstStyle/>
          <a:p>
            <a:pPr>
              <a:buFont typeface="Arial" pitchFamily="34" charset="0"/>
              <a:buNone/>
            </a:pPr>
            <a:r>
              <a:rPr lang="es-GT" sz="2800" smtClean="0">
                <a:solidFill>
                  <a:srgbClr val="002060"/>
                </a:solidFill>
              </a:rPr>
              <a:t>	</a:t>
            </a:r>
            <a:r>
              <a:rPr lang="es-GT" sz="2200" smtClean="0">
                <a:solidFill>
                  <a:srgbClr val="002060"/>
                </a:solidFill>
                <a:latin typeface="Gill Sans MT" pitchFamily="34" charset="0"/>
              </a:rPr>
              <a:t>En un período no mayor de noventa (90) días, después de entrar en vigencia la presente ley, el Organismo Ejecutivo deberá enviar al Congreso de la República las iniciativas de ley para definir la estructura jurídica y de funcionamiento de todos los fondos sociales, </a:t>
            </a:r>
            <a:r>
              <a:rPr lang="es-GT" sz="2200" b="1" i="1" smtClean="0">
                <a:solidFill>
                  <a:srgbClr val="002060"/>
                </a:solidFill>
                <a:latin typeface="Gill Sans MT" pitchFamily="34" charset="0"/>
              </a:rPr>
              <a:t>con excepción</a:t>
            </a:r>
            <a:r>
              <a:rPr lang="es-GT" sz="2200" smtClean="0">
                <a:solidFill>
                  <a:srgbClr val="002060"/>
                </a:solidFill>
                <a:latin typeface="Gill Sans MT" pitchFamily="34" charset="0"/>
              </a:rPr>
              <a:t> del Fondo de Inversión Social -FIS- </a:t>
            </a:r>
            <a:r>
              <a:rPr lang="es-GT" sz="2200" b="1" i="1" smtClean="0">
                <a:solidFill>
                  <a:srgbClr val="002060"/>
                </a:solidFill>
                <a:latin typeface="Gill Sans MT" pitchFamily="34" charset="0"/>
              </a:rPr>
              <a:t>y de los fondos que actualmente dependen de algún Ministerio</a:t>
            </a:r>
            <a:r>
              <a:rPr lang="es-GT" sz="2200" smtClean="0">
                <a:solidFill>
                  <a:srgbClr val="002060"/>
                </a:solidFill>
                <a:latin typeface="Gill Sans MT" pitchFamily="34" charset="0"/>
              </a:rPr>
              <a:t>, cuya ejecución presupuestaria deberá estar incluida en la ejecución presupuestaria del Ministerio respectivo. Los fondos sociales que no dependan del Ministerio, deberán presentar anualmente al Congreso de la República su memoria de labores y deberá contener además su ejecución presupuestaria.</a:t>
            </a:r>
            <a:endParaRPr lang="es-ES" sz="2200"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488950"/>
          </a:xfrm>
        </p:spPr>
        <p:txBody>
          <a:bodyPr/>
          <a:lstStyle/>
          <a:p>
            <a:pPr>
              <a:defRPr/>
            </a:pPr>
            <a:r>
              <a:rPr lang="es-GT" sz="3600" dirty="0" smtClean="0">
                <a:solidFill>
                  <a:schemeClr val="accent6">
                    <a:lumMod val="75000"/>
                  </a:schemeClr>
                </a:solidFill>
                <a:latin typeface="Gill Sans MT" pitchFamily="34" charset="0"/>
              </a:rPr>
              <a:t>Artículo 33 LOP </a:t>
            </a:r>
            <a:br>
              <a:rPr lang="es-GT" sz="3600" dirty="0" smtClean="0">
                <a:solidFill>
                  <a:schemeClr val="accent6">
                    <a:lumMod val="75000"/>
                  </a:schemeClr>
                </a:solidFill>
                <a:latin typeface="Gill Sans MT" pitchFamily="34" charset="0"/>
              </a:rPr>
            </a:br>
            <a:r>
              <a:rPr lang="es-GT" sz="3600" dirty="0" smtClean="0">
                <a:solidFill>
                  <a:schemeClr val="accent6">
                    <a:lumMod val="75000"/>
                  </a:schemeClr>
                </a:solidFill>
                <a:latin typeface="Gill Sans MT" pitchFamily="34" charset="0"/>
              </a:rPr>
              <a:t>FIDEICOMISOS</a:t>
            </a:r>
            <a:endParaRPr lang="es-ES" sz="3600" dirty="0">
              <a:solidFill>
                <a:schemeClr val="accent6">
                  <a:lumMod val="75000"/>
                </a:schemeClr>
              </a:solidFill>
              <a:latin typeface="Gill Sans MT" pitchFamily="34" charset="0"/>
            </a:endParaRPr>
          </a:p>
        </p:txBody>
      </p:sp>
      <p:sp>
        <p:nvSpPr>
          <p:cNvPr id="67589" name="4 Marcador de contenido"/>
          <p:cNvSpPr>
            <a:spLocks noGrp="1"/>
          </p:cNvSpPr>
          <p:nvPr>
            <p:ph idx="1"/>
          </p:nvPr>
        </p:nvSpPr>
        <p:spPr>
          <a:xfrm>
            <a:off x="457200" y="2000250"/>
            <a:ext cx="8229600" cy="4125913"/>
          </a:xfrm>
        </p:spPr>
        <p:txBody>
          <a:bodyPr/>
          <a:lstStyle/>
          <a:p>
            <a:pPr eaLnBrk="1" hangingPunct="1">
              <a:buFont typeface="Wingdings" pitchFamily="2" charset="2"/>
              <a:buNone/>
            </a:pPr>
            <a:r>
              <a:rPr lang="es-ES" sz="2800" smtClean="0">
                <a:solidFill>
                  <a:srgbClr val="002060"/>
                </a:solidFill>
                <a:latin typeface="Gill Sans MT" pitchFamily="34" charset="0"/>
              </a:rPr>
              <a:t>    Los recursos financieros que el Estado asigne con </a:t>
            </a:r>
            <a:r>
              <a:rPr lang="es-ES" sz="2800" b="1" i="1" smtClean="0">
                <a:solidFill>
                  <a:srgbClr val="002060"/>
                </a:solidFill>
                <a:latin typeface="Gill Sans MT" pitchFamily="34" charset="0"/>
              </a:rPr>
              <a:t>obligación de reembolso</a:t>
            </a:r>
            <a:r>
              <a:rPr lang="es-ES" sz="2800" smtClean="0">
                <a:solidFill>
                  <a:srgbClr val="002060"/>
                </a:solidFill>
                <a:latin typeface="Gill Sans MT" pitchFamily="34" charset="0"/>
              </a:rPr>
              <a:t> </a:t>
            </a:r>
            <a:r>
              <a:rPr lang="es-ES" sz="2800" b="1" i="1" smtClean="0">
                <a:solidFill>
                  <a:srgbClr val="002060"/>
                </a:solidFill>
                <a:latin typeface="Gill Sans MT" pitchFamily="34" charset="0"/>
              </a:rPr>
              <a:t>a sus entidades descentralizadas y autónomas</a:t>
            </a:r>
            <a:r>
              <a:rPr lang="es-ES" sz="2800" smtClean="0">
                <a:solidFill>
                  <a:srgbClr val="002060"/>
                </a:solidFill>
                <a:latin typeface="Gill Sans MT" pitchFamily="34" charset="0"/>
              </a:rPr>
              <a:t> para que los </a:t>
            </a:r>
            <a:r>
              <a:rPr lang="es-ES" sz="2800" b="1" i="1" smtClean="0">
                <a:solidFill>
                  <a:srgbClr val="002060"/>
                </a:solidFill>
                <a:latin typeface="Gill Sans MT" pitchFamily="34" charset="0"/>
              </a:rPr>
              <a:t>inviertan en la realización de proyectos específicos</a:t>
            </a:r>
            <a:r>
              <a:rPr lang="es-ES" sz="2800" smtClean="0">
                <a:solidFill>
                  <a:srgbClr val="002060"/>
                </a:solidFill>
                <a:latin typeface="Gill Sans MT" pitchFamily="34" charset="0"/>
              </a:rPr>
              <a:t> de beneficio social y que </a:t>
            </a:r>
            <a:r>
              <a:rPr lang="es-ES" sz="2800" b="1" i="1" smtClean="0">
                <a:solidFill>
                  <a:srgbClr val="002060"/>
                </a:solidFill>
                <a:latin typeface="Gill Sans MT" pitchFamily="34" charset="0"/>
              </a:rPr>
              <a:t>produzcan renta</a:t>
            </a:r>
            <a:r>
              <a:rPr lang="es-ES" sz="2800" smtClean="0">
                <a:solidFill>
                  <a:srgbClr val="002060"/>
                </a:solidFill>
                <a:latin typeface="Gill Sans MT" pitchFamily="34" charset="0"/>
              </a:rPr>
              <a:t> que retorne el capital invertido, podrán darse en fideicomiso.</a:t>
            </a:r>
          </a:p>
          <a:p>
            <a:pPr eaLnBrk="1" hangingPunct="1">
              <a:buFont typeface="Wingdings" pitchFamily="2" charset="2"/>
              <a:buNone/>
            </a:pPr>
            <a:r>
              <a:rPr lang="es-ES" sz="2800" smtClean="0">
                <a:solidFill>
                  <a:srgbClr val="002060"/>
                </a:solidFill>
                <a:latin typeface="Gill Sans MT" pitchFamily="34" charset="0"/>
              </a:rPr>
              <a:t>	Asimismo, los </a:t>
            </a:r>
            <a:r>
              <a:rPr lang="es-ES" sz="2800" b="1" i="1" smtClean="0">
                <a:solidFill>
                  <a:srgbClr val="002060"/>
                </a:solidFill>
                <a:latin typeface="Gill Sans MT" pitchFamily="34" charset="0"/>
              </a:rPr>
              <a:t>Fondos Sociales</a:t>
            </a:r>
            <a:r>
              <a:rPr lang="es-ES" sz="2800" smtClean="0">
                <a:solidFill>
                  <a:srgbClr val="002060"/>
                </a:solidFill>
                <a:latin typeface="Gill Sans MT" pitchFamily="34" charset="0"/>
              </a:rPr>
              <a:t> podrán ejecutar sus proyectos bajo dicha figura. </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165225"/>
          </a:xfrm>
        </p:spPr>
        <p:txBody>
          <a:bodyPr/>
          <a:lstStyle/>
          <a:p>
            <a:pPr>
              <a:defRPr/>
            </a:pPr>
            <a:r>
              <a:rPr lang="es-MX" sz="3200" dirty="0" smtClean="0">
                <a:solidFill>
                  <a:schemeClr val="accent6">
                    <a:lumMod val="75000"/>
                  </a:schemeClr>
                </a:solidFill>
                <a:latin typeface="Gill Sans MT" pitchFamily="34" charset="0"/>
              </a:rPr>
              <a:t>FONDOS SOCIALES QUE DEPENDAN DE UN MINISTRIO DE ESTADO</a:t>
            </a:r>
            <a:endParaRPr lang="es-ES" sz="3200" dirty="0">
              <a:solidFill>
                <a:schemeClr val="accent6">
                  <a:lumMod val="75000"/>
                </a:schemeClr>
              </a:solidFill>
              <a:latin typeface="Gill Sans MT" pitchFamily="34" charset="0"/>
            </a:endParaRPr>
          </a:p>
        </p:txBody>
      </p:sp>
      <p:sp>
        <p:nvSpPr>
          <p:cNvPr id="68613" name="4 Marcador de contenido"/>
          <p:cNvSpPr>
            <a:spLocks noGrp="1"/>
          </p:cNvSpPr>
          <p:nvPr>
            <p:ph idx="1"/>
          </p:nvPr>
        </p:nvSpPr>
        <p:spPr>
          <a:xfrm>
            <a:off x="457200" y="2071688"/>
            <a:ext cx="8229600" cy="4054475"/>
          </a:xfrm>
        </p:spPr>
        <p:txBody>
          <a:bodyPr/>
          <a:lstStyle/>
          <a:p>
            <a:pPr eaLnBrk="1" hangingPunct="1"/>
            <a:r>
              <a:rPr lang="es-MX" dirty="0" smtClean="0">
                <a:solidFill>
                  <a:srgbClr val="002060"/>
                </a:solidFill>
                <a:latin typeface="Gill Sans MT" pitchFamily="34" charset="0"/>
              </a:rPr>
              <a:t>La ley reconoce su existencia</a:t>
            </a:r>
          </a:p>
          <a:p>
            <a:pPr eaLnBrk="1" hangingPunct="1"/>
            <a:r>
              <a:rPr lang="es-MX" dirty="0" smtClean="0">
                <a:solidFill>
                  <a:srgbClr val="002060"/>
                </a:solidFill>
                <a:latin typeface="Gill Sans MT" pitchFamily="34" charset="0"/>
              </a:rPr>
              <a:t>La ley contempla como excepción que no debe conocerse por el Congreso</a:t>
            </a:r>
          </a:p>
          <a:p>
            <a:pPr eaLnBrk="1" hangingPunct="1"/>
            <a:r>
              <a:rPr lang="es-MX" dirty="0" smtClean="0">
                <a:solidFill>
                  <a:srgbClr val="002060"/>
                </a:solidFill>
                <a:latin typeface="Gill Sans MT" pitchFamily="34" charset="0"/>
              </a:rPr>
              <a:t>La ley no prohíbe la creación de nuevos fondos sociales dentro de Ministerios de Estado, por parte del Ejecutivo. Se concibe que MFP pueda gestionar su creación. </a:t>
            </a:r>
            <a:endParaRPr lang="es-ES" dirty="0" smtClean="0">
              <a:solidFill>
                <a:srgbClr val="002060"/>
              </a:solidFill>
              <a:latin typeface="Gill Sans MT" pitchFamily="34" charset="0"/>
            </a:endParaRPr>
          </a:p>
          <a:p>
            <a:pPr>
              <a:buFont typeface="Arial" pitchFamily="34" charset="0"/>
              <a:buNone/>
            </a:pPr>
            <a:endParaRPr lang="es-ES"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a:defRPr/>
            </a:pPr>
            <a:r>
              <a:rPr lang="es-MX" dirty="0" smtClean="0">
                <a:solidFill>
                  <a:schemeClr val="accent6">
                    <a:lumMod val="75000"/>
                  </a:schemeClr>
                </a:solidFill>
                <a:latin typeface="Gill Sans MT" pitchFamily="34" charset="0"/>
              </a:rPr>
              <a:t>Fondo Social</a:t>
            </a:r>
            <a:endParaRPr lang="es-ES" dirty="0">
              <a:solidFill>
                <a:schemeClr val="accent6">
                  <a:lumMod val="75000"/>
                </a:schemeClr>
              </a:solidFill>
              <a:latin typeface="Gill Sans MT" pitchFamily="34" charset="0"/>
            </a:endParaRPr>
          </a:p>
        </p:txBody>
      </p:sp>
      <p:sp>
        <p:nvSpPr>
          <p:cNvPr id="69637" name="4 Marcador de contenido"/>
          <p:cNvSpPr>
            <a:spLocks noGrp="1"/>
          </p:cNvSpPr>
          <p:nvPr>
            <p:ph idx="1"/>
          </p:nvPr>
        </p:nvSpPr>
        <p:spPr>
          <a:xfrm>
            <a:off x="457200" y="1600200"/>
            <a:ext cx="8229600" cy="4686300"/>
          </a:xfrm>
        </p:spPr>
        <p:txBody>
          <a:bodyPr/>
          <a:lstStyle/>
          <a:p>
            <a:pPr algn="just" eaLnBrk="1" hangingPunct="1">
              <a:buFont typeface="Wingdings" pitchFamily="2" charset="2"/>
              <a:buNone/>
            </a:pPr>
            <a:r>
              <a:rPr lang="es-MX" sz="2800" smtClean="0">
                <a:solidFill>
                  <a:srgbClr val="002060"/>
                </a:solidFill>
                <a:latin typeface="Gill Sans MT" pitchFamily="34" charset="0"/>
              </a:rPr>
              <a:t>   Organización que canaliza recursos hacia proyectos de pequeña escala, destinada a grupos pobres y vulnerables elegibles.</a:t>
            </a:r>
          </a:p>
          <a:p>
            <a:pPr algn="just" eaLnBrk="1" hangingPunct="1">
              <a:buFont typeface="Wingdings" pitchFamily="2" charset="2"/>
              <a:buNone/>
            </a:pPr>
            <a:endParaRPr lang="es-MX" sz="2800" smtClean="0">
              <a:solidFill>
                <a:srgbClr val="002060"/>
              </a:solidFill>
              <a:latin typeface="Gill Sans MT" pitchFamily="34" charset="0"/>
            </a:endParaRPr>
          </a:p>
          <a:p>
            <a:pPr algn="just" eaLnBrk="1" hangingPunct="1">
              <a:buFont typeface="Wingdings" pitchFamily="2" charset="2"/>
              <a:buNone/>
            </a:pPr>
            <a:r>
              <a:rPr lang="es-MX" sz="2800" smtClean="0">
                <a:solidFill>
                  <a:srgbClr val="002060"/>
                </a:solidFill>
                <a:latin typeface="Gill Sans MT" pitchFamily="34" charset="0"/>
              </a:rPr>
              <a:t>	Instrumentos populares y precisos de política social</a:t>
            </a:r>
          </a:p>
          <a:p>
            <a:pPr algn="just" eaLnBrk="1" hangingPunct="1">
              <a:buFont typeface="Wingdings" pitchFamily="2" charset="2"/>
              <a:buNone/>
            </a:pPr>
            <a:endParaRPr lang="es-MX" sz="2800" smtClean="0">
              <a:solidFill>
                <a:srgbClr val="002060"/>
              </a:solidFill>
              <a:latin typeface="Gill Sans MT" pitchFamily="34" charset="0"/>
            </a:endParaRPr>
          </a:p>
          <a:p>
            <a:pPr algn="just" eaLnBrk="1" hangingPunct="1">
              <a:buFont typeface="Wingdings" pitchFamily="2" charset="2"/>
              <a:buNone/>
            </a:pPr>
            <a:r>
              <a:rPr lang="es-MX" sz="2800" smtClean="0">
                <a:solidFill>
                  <a:srgbClr val="002060"/>
                </a:solidFill>
                <a:latin typeface="Gill Sans MT" pitchFamily="34" charset="0"/>
              </a:rPr>
              <a:t>   Diseñados como respuestas de corto plazo a una emergencia, para paliar consecuencias sociales negativas de la reforma económica y de las políticas de ajuste estructural. </a:t>
            </a:r>
            <a:endParaRPr lang="es-ES" sz="2800"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488950"/>
          </a:xfrm>
        </p:spPr>
        <p:txBody>
          <a:bodyPr/>
          <a:lstStyle/>
          <a:p>
            <a:pPr>
              <a:defRPr/>
            </a:pPr>
            <a:r>
              <a:rPr lang="es-MX" dirty="0" smtClean="0">
                <a:solidFill>
                  <a:schemeClr val="accent6">
                    <a:lumMod val="75000"/>
                  </a:schemeClr>
                </a:solidFill>
                <a:latin typeface="Gill Sans MT" pitchFamily="34" charset="0"/>
              </a:rPr>
              <a:t>Acuerdos de Paz 29/12/96</a:t>
            </a:r>
            <a:endParaRPr lang="es-ES" dirty="0">
              <a:solidFill>
                <a:schemeClr val="accent6">
                  <a:lumMod val="75000"/>
                </a:schemeClr>
              </a:solidFill>
              <a:latin typeface="Gill Sans MT" pitchFamily="34" charset="0"/>
            </a:endParaRPr>
          </a:p>
        </p:txBody>
      </p:sp>
      <p:sp>
        <p:nvSpPr>
          <p:cNvPr id="70661" name="4 Marcador de contenido"/>
          <p:cNvSpPr>
            <a:spLocks noGrp="1"/>
          </p:cNvSpPr>
          <p:nvPr>
            <p:ph idx="1"/>
          </p:nvPr>
        </p:nvSpPr>
        <p:spPr/>
        <p:txBody>
          <a:bodyPr/>
          <a:lstStyle/>
          <a:p>
            <a:pPr eaLnBrk="1" hangingPunct="1"/>
            <a:r>
              <a:rPr lang="es-MX" smtClean="0">
                <a:solidFill>
                  <a:srgbClr val="002060"/>
                </a:solidFill>
                <a:latin typeface="Gill Sans MT" pitchFamily="34" charset="0"/>
              </a:rPr>
              <a:t>14 – Fondo de Reasentamiento de población desarraigada.</a:t>
            </a:r>
          </a:p>
          <a:p>
            <a:pPr eaLnBrk="1" hangingPunct="1"/>
            <a:r>
              <a:rPr lang="es-MX" smtClean="0">
                <a:solidFill>
                  <a:srgbClr val="002060"/>
                </a:solidFill>
                <a:latin typeface="Gill Sans MT" pitchFamily="34" charset="0"/>
              </a:rPr>
              <a:t>96 – Alimentar FOGUAVI con 1.5% de ingresos fiscales. </a:t>
            </a:r>
          </a:p>
          <a:p>
            <a:pPr eaLnBrk="1" hangingPunct="1"/>
            <a:r>
              <a:rPr lang="es-MX" smtClean="0">
                <a:solidFill>
                  <a:srgbClr val="002060"/>
                </a:solidFill>
                <a:latin typeface="Gill Sans MT" pitchFamily="34" charset="0"/>
              </a:rPr>
              <a:t>104,105,166 Institucionalizar FONTIERRAS</a:t>
            </a:r>
          </a:p>
          <a:p>
            <a:pPr eaLnBrk="1" hangingPunct="1"/>
            <a:endParaRPr lang="es-MX" smtClean="0">
              <a:solidFill>
                <a:srgbClr val="002060"/>
              </a:solidFill>
              <a:latin typeface="Gill Sans MT" pitchFamily="34" charset="0"/>
            </a:endParaRPr>
          </a:p>
          <a:p>
            <a:pPr algn="ctr" eaLnBrk="1" hangingPunct="1">
              <a:buFont typeface="Wingdings" pitchFamily="2" charset="2"/>
              <a:buNone/>
            </a:pPr>
            <a:r>
              <a:rPr lang="es-MX" smtClean="0">
                <a:solidFill>
                  <a:srgbClr val="002060"/>
                </a:solidFill>
                <a:latin typeface="Gill Sans MT" pitchFamily="34" charset="0"/>
              </a:rPr>
              <a:t>Amortiguadores Sociales</a:t>
            </a:r>
            <a:endParaRPr lang="es-ES"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857250"/>
            <a:ext cx="8229600" cy="560388"/>
          </a:xfrm>
        </p:spPr>
        <p:txBody>
          <a:bodyPr/>
          <a:lstStyle/>
          <a:p>
            <a:pPr>
              <a:defRPr/>
            </a:pPr>
            <a:r>
              <a:rPr lang="es-MX" sz="3600" dirty="0" smtClean="0">
                <a:solidFill>
                  <a:schemeClr val="accent6">
                    <a:lumMod val="75000"/>
                  </a:schemeClr>
                </a:solidFill>
                <a:latin typeface="Gill Sans MT" pitchFamily="34" charset="0"/>
              </a:rPr>
              <a:t>Disposiciones especiales sobre Fideicomisos Públicos</a:t>
            </a:r>
            <a:endParaRPr lang="es-ES" sz="3600" dirty="0">
              <a:solidFill>
                <a:schemeClr val="accent6">
                  <a:lumMod val="75000"/>
                </a:schemeClr>
              </a:solidFill>
              <a:latin typeface="Gill Sans MT" pitchFamily="34" charset="0"/>
            </a:endParaRPr>
          </a:p>
        </p:txBody>
      </p:sp>
      <p:sp>
        <p:nvSpPr>
          <p:cNvPr id="71685" name="4 Marcador de contenido"/>
          <p:cNvSpPr>
            <a:spLocks noGrp="1"/>
          </p:cNvSpPr>
          <p:nvPr>
            <p:ph idx="1"/>
          </p:nvPr>
        </p:nvSpPr>
        <p:spPr>
          <a:xfrm>
            <a:off x="457200" y="2071688"/>
            <a:ext cx="8229600" cy="4054475"/>
          </a:xfrm>
        </p:spPr>
        <p:txBody>
          <a:bodyPr/>
          <a:lstStyle/>
          <a:p>
            <a:pPr eaLnBrk="1" hangingPunct="1">
              <a:buFont typeface="Wingdings 2" pitchFamily="18" charset="2"/>
              <a:buNone/>
            </a:pPr>
            <a:r>
              <a:rPr lang="es-MX" smtClean="0"/>
              <a:t>	</a:t>
            </a:r>
            <a:r>
              <a:rPr lang="es-MX" smtClean="0">
                <a:solidFill>
                  <a:srgbClr val="002060"/>
                </a:solidFill>
              </a:rPr>
              <a:t>	El artículo 24 del Decreto del Congreso 54-2010, establece: </a:t>
            </a:r>
          </a:p>
          <a:p>
            <a:pPr eaLnBrk="1" hangingPunct="1">
              <a:buFont typeface="Wingdings 2" pitchFamily="18" charset="2"/>
              <a:buNone/>
            </a:pPr>
            <a:r>
              <a:rPr lang="es-MX" smtClean="0">
                <a:solidFill>
                  <a:srgbClr val="002060"/>
                </a:solidFill>
              </a:rPr>
              <a:t>	“… Se prohíbe a los fondos sociales y a los </a:t>
            </a:r>
            <a:r>
              <a:rPr lang="es-MX" b="1" smtClean="0">
                <a:solidFill>
                  <a:srgbClr val="002060"/>
                </a:solidFill>
              </a:rPr>
              <a:t>fideicomisos</a:t>
            </a:r>
            <a:r>
              <a:rPr lang="es-MX" smtClean="0">
                <a:solidFill>
                  <a:srgbClr val="002060"/>
                </a:solidFill>
              </a:rPr>
              <a:t>, celebrar convenios con organizaciones no gubernamentales, asociaciones legalmente constituidas y organismos regionales o internacionales.”; </a:t>
            </a:r>
            <a:endParaRPr lang="es-ES" smtClean="0">
              <a:solidFill>
                <a:srgbClr val="002060"/>
              </a:solidFill>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857250"/>
            <a:ext cx="8229600" cy="560388"/>
          </a:xfrm>
        </p:spPr>
        <p:txBody>
          <a:bodyPr/>
          <a:lstStyle/>
          <a:p>
            <a:pPr>
              <a:defRPr/>
            </a:pPr>
            <a:r>
              <a:rPr lang="es-MX" sz="3600" b="1" dirty="0" smtClean="0">
                <a:solidFill>
                  <a:schemeClr val="accent6">
                    <a:lumMod val="75000"/>
                  </a:schemeClr>
                </a:solidFill>
                <a:latin typeface="Gill Sans MT" pitchFamily="34" charset="0"/>
              </a:rPr>
              <a:t>Fideicomisos Públicos constituidos</a:t>
            </a:r>
            <a:endParaRPr lang="es-ES" sz="3600" dirty="0">
              <a:solidFill>
                <a:schemeClr val="accent6">
                  <a:lumMod val="75000"/>
                </a:schemeClr>
              </a:solidFill>
              <a:latin typeface="Gill Sans MT" pitchFamily="34" charset="0"/>
            </a:endParaRPr>
          </a:p>
        </p:txBody>
      </p:sp>
      <p:sp>
        <p:nvSpPr>
          <p:cNvPr id="72709" name="4 Marcador de contenido"/>
          <p:cNvSpPr>
            <a:spLocks noGrp="1"/>
          </p:cNvSpPr>
          <p:nvPr>
            <p:ph idx="1"/>
          </p:nvPr>
        </p:nvSpPr>
        <p:spPr/>
        <p:txBody>
          <a:bodyPr/>
          <a:lstStyle/>
          <a:p>
            <a:pPr eaLnBrk="1" hangingPunct="1">
              <a:lnSpc>
                <a:spcPct val="80000"/>
              </a:lnSpc>
            </a:pPr>
            <a:r>
              <a:rPr lang="es-GT" sz="2400" smtClean="0">
                <a:solidFill>
                  <a:srgbClr val="002060"/>
                </a:solidFill>
                <a:latin typeface="Gill Sans MT" pitchFamily="34" charset="0"/>
              </a:rPr>
              <a:t>a) Obtener dictamen favorable del Ministerio de Finanzas Públicas, previo a modificar o extinguir el fideicomiso;</a:t>
            </a:r>
          </a:p>
          <a:p>
            <a:pPr eaLnBrk="1" hangingPunct="1">
              <a:lnSpc>
                <a:spcPct val="80000"/>
              </a:lnSpc>
            </a:pPr>
            <a:r>
              <a:rPr lang="es-GT" sz="2400" smtClean="0">
                <a:solidFill>
                  <a:srgbClr val="002060"/>
                </a:solidFill>
                <a:latin typeface="Gill Sans MT" pitchFamily="34" charset="0"/>
              </a:rPr>
              <a:t>b) Rendir mensualmente informes, liquidaciones de ingresos y gastos</a:t>
            </a:r>
          </a:p>
          <a:p>
            <a:pPr eaLnBrk="1" hangingPunct="1">
              <a:lnSpc>
                <a:spcPct val="80000"/>
              </a:lnSpc>
            </a:pPr>
            <a:r>
              <a:rPr lang="es-GT" sz="2400" smtClean="0">
                <a:solidFill>
                  <a:srgbClr val="002060"/>
                </a:solidFill>
                <a:latin typeface="Gill Sans MT" pitchFamily="34" charset="0"/>
              </a:rPr>
              <a:t>c) Sujetarse a la revisión de las operaciones </a:t>
            </a:r>
          </a:p>
          <a:p>
            <a:pPr eaLnBrk="1" hangingPunct="1">
              <a:lnSpc>
                <a:spcPct val="80000"/>
              </a:lnSpc>
            </a:pPr>
            <a:r>
              <a:rPr lang="es-GT" sz="2400" smtClean="0">
                <a:solidFill>
                  <a:srgbClr val="002060"/>
                </a:solidFill>
                <a:latin typeface="Gill Sans MT" pitchFamily="34" charset="0"/>
              </a:rPr>
              <a:t>d) Realizar auditorias externas de los fideicomisos </a:t>
            </a:r>
          </a:p>
          <a:p>
            <a:pPr eaLnBrk="1" hangingPunct="1">
              <a:lnSpc>
                <a:spcPct val="80000"/>
              </a:lnSpc>
            </a:pPr>
            <a:r>
              <a:rPr lang="es-GT" sz="2400" smtClean="0">
                <a:solidFill>
                  <a:srgbClr val="002060"/>
                </a:solidFill>
                <a:latin typeface="Gill Sans MT" pitchFamily="34" charset="0"/>
              </a:rPr>
              <a:t>e) Elaborar informes sobre la ejecución física y financiera de los fideicomisos, las adquisiciones y contrataciones</a:t>
            </a:r>
          </a:p>
          <a:p>
            <a:pPr eaLnBrk="1" hangingPunct="1">
              <a:lnSpc>
                <a:spcPct val="80000"/>
              </a:lnSpc>
            </a:pPr>
            <a:r>
              <a:rPr lang="es-GT" sz="2400" smtClean="0">
                <a:solidFill>
                  <a:srgbClr val="002060"/>
                </a:solidFill>
                <a:latin typeface="Gill Sans MT" pitchFamily="34" charset="0"/>
              </a:rPr>
              <a:t>f) Publicar los informes </a:t>
            </a:r>
          </a:p>
          <a:p>
            <a:pPr eaLnBrk="1" hangingPunct="1">
              <a:lnSpc>
                <a:spcPct val="80000"/>
              </a:lnSpc>
            </a:pPr>
            <a:r>
              <a:rPr lang="es-GT" sz="2400" smtClean="0">
                <a:solidFill>
                  <a:srgbClr val="002060"/>
                </a:solidFill>
                <a:latin typeface="Gill Sans MT" pitchFamily="34" charset="0"/>
              </a:rPr>
              <a:t>g) Trasladar mensualmente a Ministerio de Finanzas Públicas, la documentación relacionada con la generación de intereses y otros productos recibidos </a:t>
            </a:r>
          </a:p>
          <a:p>
            <a:pPr eaLnBrk="1" hangingPunct="1">
              <a:lnSpc>
                <a:spcPct val="80000"/>
              </a:lnSpc>
            </a:pPr>
            <a:r>
              <a:rPr lang="es-GT" sz="2400" smtClean="0">
                <a:solidFill>
                  <a:srgbClr val="002060"/>
                </a:solidFill>
                <a:latin typeface="Gill Sans MT" pitchFamily="34" charset="0"/>
              </a:rPr>
              <a:t>h) Trasladar informes y documentación de la ejecución sobre las transferencias y de los intereses.</a:t>
            </a:r>
            <a:endParaRPr lang="es-ES" sz="2400"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50913"/>
          </a:xfrm>
        </p:spPr>
        <p:txBody>
          <a:bodyPr/>
          <a:lstStyle/>
          <a:p>
            <a:pPr eaLnBrk="1" hangingPunct="1">
              <a:defRPr/>
            </a:pPr>
            <a:r>
              <a:rPr lang="es-ES" dirty="0" smtClean="0">
                <a:solidFill>
                  <a:schemeClr val="accent6">
                    <a:lumMod val="75000"/>
                  </a:schemeClr>
                </a:solidFill>
                <a:latin typeface="Gill Sans MT" pitchFamily="34" charset="0"/>
              </a:rPr>
              <a:t>fiducia cum </a:t>
            </a:r>
            <a:r>
              <a:rPr lang="es-ES" dirty="0" err="1" smtClean="0">
                <a:solidFill>
                  <a:schemeClr val="accent6">
                    <a:lumMod val="75000"/>
                  </a:schemeClr>
                </a:solidFill>
                <a:latin typeface="Gill Sans MT" pitchFamily="34" charset="0"/>
              </a:rPr>
              <a:t>creditore</a:t>
            </a:r>
            <a:endParaRPr lang="es-ES" dirty="0">
              <a:solidFill>
                <a:schemeClr val="accent6">
                  <a:lumMod val="75000"/>
                </a:schemeClr>
              </a:solidFill>
              <a:latin typeface="Gill Sans MT" pitchFamily="34" charset="0"/>
            </a:endParaRPr>
          </a:p>
        </p:txBody>
      </p:sp>
      <p:sp>
        <p:nvSpPr>
          <p:cNvPr id="17413" name="4 Marcador de contenido"/>
          <p:cNvSpPr>
            <a:spLocks noGrp="1"/>
          </p:cNvSpPr>
          <p:nvPr>
            <p:ph idx="1"/>
          </p:nvPr>
        </p:nvSpPr>
        <p:spPr>
          <a:xfrm>
            <a:off x="457200" y="1928813"/>
            <a:ext cx="8229600" cy="4197350"/>
          </a:xfrm>
        </p:spPr>
        <p:txBody>
          <a:bodyPr/>
          <a:lstStyle/>
          <a:p>
            <a:pPr eaLnBrk="1" hangingPunct="1">
              <a:buFont typeface="Wingdings 2" pitchFamily="18" charset="2"/>
              <a:buNone/>
            </a:pPr>
            <a:r>
              <a:rPr lang="es-ES" sz="2800" smtClean="0">
                <a:solidFill>
                  <a:srgbClr val="002060"/>
                </a:solidFill>
                <a:latin typeface="Gill Sans MT" pitchFamily="34" charset="0"/>
              </a:rPr>
              <a:t>    Objeto:  </a:t>
            </a:r>
            <a:r>
              <a:rPr lang="es-ES" sz="2800" b="1" smtClean="0">
                <a:solidFill>
                  <a:srgbClr val="002060"/>
                </a:solidFill>
                <a:latin typeface="Gill Sans MT" pitchFamily="34" charset="0"/>
              </a:rPr>
              <a:t>“garantizar una deuda”,</a:t>
            </a:r>
            <a:r>
              <a:rPr lang="es-ES" sz="2800" smtClean="0">
                <a:solidFill>
                  <a:srgbClr val="002060"/>
                </a:solidFill>
                <a:latin typeface="Gill Sans MT" pitchFamily="34" charset="0"/>
              </a:rPr>
              <a:t> </a:t>
            </a:r>
          </a:p>
          <a:p>
            <a:pPr eaLnBrk="1" hangingPunct="1">
              <a:buFont typeface="Wingdings 2" pitchFamily="18" charset="2"/>
              <a:buNone/>
            </a:pPr>
            <a:r>
              <a:rPr lang="es-ES" sz="2800" smtClean="0">
                <a:solidFill>
                  <a:srgbClr val="002060"/>
                </a:solidFill>
                <a:latin typeface="Gill Sans MT" pitchFamily="34" charset="0"/>
              </a:rPr>
              <a:t>	El deudor le daba en propiedad uno o más bienes a su acreedor hasta tanto le pagara su deuda, con la obligación del acreedor de devolver dichos bienes cuando su interés estaba satisfecho. Y para el caso en que la deuda no sea satisfecha, el acreedor podía quedarse con la propiedad definitiva de los bienes que le fueron transmitidos, o enajenarlos.</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928688"/>
            <a:ext cx="8229600" cy="671512"/>
          </a:xfrm>
        </p:spPr>
        <p:txBody>
          <a:bodyPr/>
          <a:lstStyle/>
          <a:p>
            <a:pPr>
              <a:defRPr/>
            </a:pPr>
            <a:r>
              <a:rPr lang="es-MX" sz="3600" b="1" dirty="0" smtClean="0">
                <a:solidFill>
                  <a:schemeClr val="accent6">
                    <a:lumMod val="75000"/>
                  </a:schemeClr>
                </a:solidFill>
                <a:latin typeface="Gill Sans MT" pitchFamily="34" charset="0"/>
              </a:rPr>
              <a:t>Fideicomiso Público sin Movimiento</a:t>
            </a:r>
            <a:endParaRPr lang="es-ES" sz="3600" dirty="0">
              <a:solidFill>
                <a:schemeClr val="accent6">
                  <a:lumMod val="75000"/>
                </a:schemeClr>
              </a:solidFill>
              <a:latin typeface="Gill Sans MT" pitchFamily="34" charset="0"/>
            </a:endParaRPr>
          </a:p>
        </p:txBody>
      </p:sp>
      <p:sp>
        <p:nvSpPr>
          <p:cNvPr id="73733" name="4 Marcador de contenido"/>
          <p:cNvSpPr>
            <a:spLocks noGrp="1"/>
          </p:cNvSpPr>
          <p:nvPr>
            <p:ph idx="1"/>
          </p:nvPr>
        </p:nvSpPr>
        <p:spPr/>
        <p:txBody>
          <a:bodyPr/>
          <a:lstStyle/>
          <a:p>
            <a:pPr>
              <a:buFont typeface="Arial" pitchFamily="34" charset="0"/>
              <a:buNone/>
            </a:pPr>
            <a:endParaRPr lang="es-MX" smtClean="0">
              <a:solidFill>
                <a:srgbClr val="002060"/>
              </a:solidFill>
              <a:latin typeface="Gill Sans MT" pitchFamily="34" charset="0"/>
            </a:endParaRPr>
          </a:p>
          <a:p>
            <a:pPr>
              <a:buFont typeface="Arial" pitchFamily="34" charset="0"/>
              <a:buNone/>
            </a:pPr>
            <a:r>
              <a:rPr lang="es-MX" smtClean="0">
                <a:solidFill>
                  <a:srgbClr val="002060"/>
                </a:solidFill>
                <a:latin typeface="Gill Sans MT" pitchFamily="34" charset="0"/>
              </a:rPr>
              <a:t>	Cuando los fideicomisos no reflejen ejecución de acuerdo a su objetivo, las unidades ejecutoras quedan responsables de informar a la Dirección de Fideicomisos del Ministerio de Finanzas Públicas y proceder a su extinción y liquidación, sin más trámite</a:t>
            </a:r>
            <a:r>
              <a:rPr lang="es-ES" smtClean="0">
                <a:solidFill>
                  <a:srgbClr val="002060"/>
                </a:solidFill>
                <a:latin typeface="Gill Sans MT" pitchFamily="34" charset="0"/>
              </a:rPr>
              <a: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a:defRPr/>
            </a:pPr>
            <a:r>
              <a:rPr lang="es-MX" sz="3600" b="1" dirty="0" smtClean="0">
                <a:solidFill>
                  <a:schemeClr val="accent6">
                    <a:lumMod val="75000"/>
                  </a:schemeClr>
                </a:solidFill>
                <a:latin typeface="Gill Sans MT" pitchFamily="34" charset="0"/>
              </a:rPr>
              <a:t>Fideicomisos derivados</a:t>
            </a:r>
            <a:endParaRPr lang="es-ES" sz="3600" dirty="0">
              <a:solidFill>
                <a:schemeClr val="accent6">
                  <a:lumMod val="75000"/>
                </a:schemeClr>
              </a:solidFill>
              <a:latin typeface="Gill Sans MT" pitchFamily="34" charset="0"/>
            </a:endParaRPr>
          </a:p>
        </p:txBody>
      </p:sp>
      <p:sp>
        <p:nvSpPr>
          <p:cNvPr id="74757" name="4 Marcador de contenido"/>
          <p:cNvSpPr>
            <a:spLocks noGrp="1"/>
          </p:cNvSpPr>
          <p:nvPr>
            <p:ph idx="1"/>
          </p:nvPr>
        </p:nvSpPr>
        <p:spPr/>
        <p:txBody>
          <a:bodyPr/>
          <a:lstStyle/>
          <a:p>
            <a:pPr eaLnBrk="1" hangingPunct="1">
              <a:buFont typeface="Wingdings 2" pitchFamily="18" charset="2"/>
              <a:buNone/>
            </a:pPr>
            <a:r>
              <a:rPr lang="es-MX" smtClean="0"/>
              <a:t>	</a:t>
            </a:r>
            <a:r>
              <a:rPr lang="es-MX" smtClean="0">
                <a:solidFill>
                  <a:srgbClr val="002060"/>
                </a:solidFill>
                <a:latin typeface="Gill Sans MT" pitchFamily="34" charset="0"/>
              </a:rPr>
              <a:t>Para efectos de control y disponibilidad de recursos, se prohíbe la constitución de nuevos fideicomisos con fondos de un fideicomiso constituido con recursos financieros del Estado. A los constituidos no se les podrá ampliar el plazo.</a:t>
            </a:r>
            <a:r>
              <a:rPr lang="es-ES" smtClean="0">
                <a:solidFill>
                  <a:srgbClr val="002060"/>
                </a:solidFill>
                <a:latin typeface="Gill Sans MT" pitchFamily="34" charset="0"/>
              </a:rPr>
              <a:t> </a:t>
            </a:r>
          </a:p>
          <a:p>
            <a:pPr eaLnBrk="1" hangingPunct="1">
              <a:buFont typeface="Wingdings 2" pitchFamily="18" charset="2"/>
              <a:buNone/>
            </a:pPr>
            <a:endParaRPr lang="es-ES" smtClean="0">
              <a:solidFill>
                <a:srgbClr val="002060"/>
              </a:solidFill>
              <a:latin typeface="Gill Sans MT" pitchFamily="34" charset="0"/>
            </a:endParaRPr>
          </a:p>
          <a:p>
            <a:pPr algn="ctr" eaLnBrk="1" hangingPunct="1">
              <a:buFont typeface="Wingdings 2" pitchFamily="18" charset="2"/>
              <a:buNone/>
            </a:pPr>
            <a:r>
              <a:rPr lang="es-MX" smtClean="0">
                <a:solidFill>
                  <a:srgbClr val="002060"/>
                </a:solidFill>
                <a:latin typeface="Gill Sans MT" pitchFamily="34" charset="0"/>
              </a:rPr>
              <a:t>	(Fideicomisos Públicos de </a:t>
            </a:r>
            <a:r>
              <a:rPr lang="es-MX" b="1" smtClean="0">
                <a:solidFill>
                  <a:srgbClr val="002060"/>
                </a:solidFill>
                <a:latin typeface="Gill Sans MT" pitchFamily="34" charset="0"/>
              </a:rPr>
              <a:t>Segundo Piso</a:t>
            </a:r>
            <a:r>
              <a:rPr lang="es-MX" smtClean="0">
                <a:solidFill>
                  <a:srgbClr val="002060"/>
                </a:solidFill>
                <a:latin typeface="Gill Sans MT" pitchFamily="34" charset="0"/>
              </a:rPr>
              <a:t>) </a:t>
            </a:r>
            <a:endParaRPr lang="es-ES" smtClean="0">
              <a:solidFill>
                <a:srgbClr val="002060"/>
              </a:solidFill>
              <a:latin typeface="Gill Sans MT" pitchFamily="34" charset="0"/>
            </a:endParaRP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1071563"/>
            <a:ext cx="8229600" cy="528637"/>
          </a:xfrm>
        </p:spPr>
        <p:txBody>
          <a:bodyPr/>
          <a:lstStyle/>
          <a:p>
            <a:pPr>
              <a:defRPr/>
            </a:pPr>
            <a:r>
              <a:rPr lang="es-MX" b="1" dirty="0" smtClean="0">
                <a:solidFill>
                  <a:schemeClr val="accent6">
                    <a:lumMod val="75000"/>
                  </a:schemeClr>
                </a:solidFill>
                <a:latin typeface="Gill Sans MT" pitchFamily="34" charset="0"/>
              </a:rPr>
              <a:t>Personería del Estado</a:t>
            </a:r>
            <a:endParaRPr lang="es-ES" dirty="0">
              <a:solidFill>
                <a:schemeClr val="accent6">
                  <a:lumMod val="75000"/>
                </a:schemeClr>
              </a:solidFill>
              <a:latin typeface="Gill Sans MT" pitchFamily="34" charset="0"/>
            </a:endParaRPr>
          </a:p>
        </p:txBody>
      </p:sp>
      <p:sp>
        <p:nvSpPr>
          <p:cNvPr id="75781" name="4 Marcador de contenido"/>
          <p:cNvSpPr>
            <a:spLocks noGrp="1"/>
          </p:cNvSpPr>
          <p:nvPr>
            <p:ph idx="1"/>
          </p:nvPr>
        </p:nvSpPr>
        <p:spPr/>
        <p:txBody>
          <a:bodyPr/>
          <a:lstStyle/>
          <a:p>
            <a:pPr eaLnBrk="1" hangingPunct="1">
              <a:lnSpc>
                <a:spcPct val="90000"/>
              </a:lnSpc>
              <a:buFont typeface="Wingdings 2" pitchFamily="18" charset="2"/>
              <a:buNone/>
            </a:pPr>
            <a:r>
              <a:rPr lang="es-MX" sz="2800" smtClean="0">
                <a:solidFill>
                  <a:srgbClr val="002060"/>
                </a:solidFill>
                <a:latin typeface="Gill Sans MT" pitchFamily="34" charset="0"/>
              </a:rPr>
              <a:t>	</a:t>
            </a:r>
          </a:p>
          <a:p>
            <a:pPr eaLnBrk="1" hangingPunct="1">
              <a:lnSpc>
                <a:spcPct val="90000"/>
              </a:lnSpc>
              <a:buFont typeface="Wingdings 2" pitchFamily="18" charset="2"/>
              <a:buNone/>
            </a:pPr>
            <a:r>
              <a:rPr lang="es-MX" sz="2800" smtClean="0">
                <a:solidFill>
                  <a:srgbClr val="002060"/>
                </a:solidFill>
                <a:latin typeface="Gill Sans MT" pitchFamily="34" charset="0"/>
              </a:rPr>
              <a:t>   En toda escritura de modificación y extinción de fideicomisos, deberá comparecer el Procurador General de la Nación, en calidad de Representante Legal del Estado. </a:t>
            </a:r>
          </a:p>
          <a:p>
            <a:pPr eaLnBrk="1" hangingPunct="1">
              <a:lnSpc>
                <a:spcPct val="90000"/>
              </a:lnSpc>
              <a:buFont typeface="Wingdings 2" pitchFamily="18" charset="2"/>
              <a:buNone/>
            </a:pPr>
            <a:r>
              <a:rPr lang="es-MX" sz="2800" smtClean="0">
                <a:solidFill>
                  <a:srgbClr val="002060"/>
                </a:solidFill>
                <a:latin typeface="Gill Sans MT" pitchFamily="34" charset="0"/>
              </a:rPr>
              <a:t>	Salvo que el mismo otorgue mandato especial al funcionario que estime pertinente. </a:t>
            </a:r>
          </a:p>
          <a:p>
            <a:pPr eaLnBrk="1" hangingPunct="1">
              <a:lnSpc>
                <a:spcPct val="90000"/>
              </a:lnSpc>
              <a:buFont typeface="Wingdings 2" pitchFamily="18" charset="2"/>
              <a:buNone/>
            </a:pPr>
            <a:r>
              <a:rPr lang="es-MX" sz="2800" smtClean="0">
                <a:solidFill>
                  <a:srgbClr val="002060"/>
                </a:solidFill>
                <a:latin typeface="Gill Sans MT" pitchFamily="34" charset="0"/>
              </a:rPr>
              <a:t>	El Procurador General de la Nación o el mandatario designado para tal efecto, deberá remitir copia de los contratos celebrados al Ministerio de Finanzas Públicas y a la Contraloría General de Cuentas</a:t>
            </a:r>
            <a:r>
              <a:rPr lang="es-ES" sz="2800" smtClean="0">
                <a:solidFill>
                  <a:srgbClr val="002060"/>
                </a:solidFill>
                <a:latin typeface="Gill Sans MT" pitchFamily="34" charset="0"/>
              </a:rPr>
              <a:t> </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093788"/>
          </a:xfrm>
        </p:spPr>
        <p:txBody>
          <a:bodyPr/>
          <a:lstStyle/>
          <a:p>
            <a:pPr>
              <a:defRPr/>
            </a:pPr>
            <a:r>
              <a:rPr lang="es-MX" sz="3600" b="1" dirty="0" smtClean="0">
                <a:solidFill>
                  <a:schemeClr val="accent6">
                    <a:lumMod val="75000"/>
                  </a:schemeClr>
                </a:solidFill>
                <a:latin typeface="Gill Sans MT" pitchFamily="34" charset="0"/>
              </a:rPr>
              <a:t>Fiscalización de Fideicomisos Públicos</a:t>
            </a:r>
            <a:endParaRPr lang="es-ES" sz="3600" dirty="0">
              <a:solidFill>
                <a:schemeClr val="accent6">
                  <a:lumMod val="75000"/>
                </a:schemeClr>
              </a:solidFill>
              <a:latin typeface="Gill Sans MT" pitchFamily="34" charset="0"/>
            </a:endParaRPr>
          </a:p>
        </p:txBody>
      </p:sp>
      <p:sp>
        <p:nvSpPr>
          <p:cNvPr id="76805" name="4 Marcador de contenido"/>
          <p:cNvSpPr>
            <a:spLocks noGrp="1"/>
          </p:cNvSpPr>
          <p:nvPr>
            <p:ph idx="1"/>
          </p:nvPr>
        </p:nvSpPr>
        <p:spPr>
          <a:xfrm>
            <a:off x="457200" y="1785938"/>
            <a:ext cx="8229600" cy="4340225"/>
          </a:xfrm>
        </p:spPr>
        <p:txBody>
          <a:bodyPr/>
          <a:lstStyle/>
          <a:p>
            <a:pPr eaLnBrk="1" hangingPunct="1">
              <a:lnSpc>
                <a:spcPct val="90000"/>
              </a:lnSpc>
              <a:buFont typeface="Wingdings 2" pitchFamily="18" charset="2"/>
              <a:buNone/>
            </a:pPr>
            <a:r>
              <a:rPr lang="es-MX" sz="2400" smtClean="0">
                <a:solidFill>
                  <a:srgbClr val="002060"/>
                </a:solidFill>
                <a:latin typeface="Gill Sans MT" pitchFamily="34" charset="0"/>
              </a:rPr>
              <a:t>	En Principio: </a:t>
            </a:r>
            <a:r>
              <a:rPr lang="es-MX" sz="2400" b="1" smtClean="0">
                <a:solidFill>
                  <a:srgbClr val="002060"/>
                </a:solidFill>
                <a:latin typeface="Gill Sans MT" pitchFamily="34" charset="0"/>
              </a:rPr>
              <a:t>Contraloría General de Cuentas</a:t>
            </a:r>
            <a:r>
              <a:rPr lang="es-MX" sz="2400" smtClean="0">
                <a:solidFill>
                  <a:srgbClr val="002060"/>
                </a:solidFill>
                <a:latin typeface="Gill Sans MT" pitchFamily="34" charset="0"/>
              </a:rPr>
              <a:t>. </a:t>
            </a:r>
          </a:p>
          <a:p>
            <a:pPr eaLnBrk="1" hangingPunct="1">
              <a:lnSpc>
                <a:spcPct val="90000"/>
              </a:lnSpc>
              <a:buFont typeface="Wingdings 2" pitchFamily="18" charset="2"/>
              <a:buNone/>
            </a:pPr>
            <a:r>
              <a:rPr lang="es-MX" sz="2400" smtClean="0">
                <a:solidFill>
                  <a:srgbClr val="002060"/>
                </a:solidFill>
                <a:latin typeface="Gill Sans MT" pitchFamily="34" charset="0"/>
              </a:rPr>
              <a:t>	</a:t>
            </a:r>
            <a:br>
              <a:rPr lang="es-MX" sz="2400" smtClean="0">
                <a:solidFill>
                  <a:srgbClr val="002060"/>
                </a:solidFill>
                <a:latin typeface="Gill Sans MT" pitchFamily="34" charset="0"/>
              </a:rPr>
            </a:br>
            <a:r>
              <a:rPr lang="es-MX" sz="2400" smtClean="0">
                <a:solidFill>
                  <a:srgbClr val="002060"/>
                </a:solidFill>
                <a:latin typeface="Gill Sans MT" pitchFamily="34" charset="0"/>
              </a:rPr>
              <a:t>Deber de partes de proporcionar documentación e información que se requiera. </a:t>
            </a:r>
          </a:p>
          <a:p>
            <a:pPr eaLnBrk="1" hangingPunct="1">
              <a:lnSpc>
                <a:spcPct val="90000"/>
              </a:lnSpc>
              <a:buFont typeface="Wingdings 2" pitchFamily="18" charset="2"/>
              <a:buNone/>
            </a:pPr>
            <a:r>
              <a:rPr lang="es-MX" sz="2400" smtClean="0">
                <a:solidFill>
                  <a:srgbClr val="002060"/>
                </a:solidFill>
                <a:latin typeface="Gill Sans MT" pitchFamily="34" charset="0"/>
              </a:rPr>
              <a:t>	</a:t>
            </a:r>
          </a:p>
          <a:p>
            <a:pPr eaLnBrk="1" hangingPunct="1">
              <a:lnSpc>
                <a:spcPct val="90000"/>
              </a:lnSpc>
              <a:buFont typeface="Wingdings 2" pitchFamily="18" charset="2"/>
              <a:buNone/>
            </a:pPr>
            <a:r>
              <a:rPr lang="es-MX" sz="2400" smtClean="0">
                <a:solidFill>
                  <a:srgbClr val="002060"/>
                </a:solidFill>
                <a:latin typeface="Gill Sans MT" pitchFamily="34" charset="0"/>
              </a:rPr>
              <a:t>	Fiscalización es independiente a la que efectúe la </a:t>
            </a:r>
            <a:r>
              <a:rPr lang="es-MX" sz="2400" b="1" smtClean="0">
                <a:solidFill>
                  <a:srgbClr val="002060"/>
                </a:solidFill>
                <a:latin typeface="Gill Sans MT" pitchFamily="34" charset="0"/>
              </a:rPr>
              <a:t>Superintendencia de Bancos</a:t>
            </a:r>
            <a:r>
              <a:rPr lang="es-MX" sz="2400" smtClean="0">
                <a:solidFill>
                  <a:srgbClr val="002060"/>
                </a:solidFill>
                <a:latin typeface="Gill Sans MT" pitchFamily="34" charset="0"/>
              </a:rPr>
              <a:t> a los fiduciarios, así como de las </a:t>
            </a:r>
            <a:r>
              <a:rPr lang="es-MX" sz="2400" b="1" smtClean="0">
                <a:solidFill>
                  <a:srgbClr val="002060"/>
                </a:solidFill>
                <a:latin typeface="Gill Sans MT" pitchFamily="34" charset="0"/>
              </a:rPr>
              <a:t>auditorias externas.</a:t>
            </a:r>
            <a:r>
              <a:rPr lang="es-MX" sz="2400" smtClean="0">
                <a:solidFill>
                  <a:srgbClr val="002060"/>
                </a:solidFill>
                <a:latin typeface="Gill Sans MT" pitchFamily="34" charset="0"/>
              </a:rPr>
              <a:t> 	</a:t>
            </a:r>
          </a:p>
          <a:p>
            <a:pPr eaLnBrk="1" hangingPunct="1">
              <a:lnSpc>
                <a:spcPct val="90000"/>
              </a:lnSpc>
              <a:buFont typeface="Wingdings 2" pitchFamily="18" charset="2"/>
              <a:buNone/>
            </a:pPr>
            <a:r>
              <a:rPr lang="es-MX" sz="2400" smtClean="0">
                <a:solidFill>
                  <a:srgbClr val="002060"/>
                </a:solidFill>
                <a:latin typeface="Gill Sans MT" pitchFamily="34" charset="0"/>
              </a:rPr>
              <a:t>	</a:t>
            </a:r>
          </a:p>
          <a:p>
            <a:pPr eaLnBrk="1" hangingPunct="1">
              <a:lnSpc>
                <a:spcPct val="90000"/>
              </a:lnSpc>
              <a:buFont typeface="Wingdings 2" pitchFamily="18" charset="2"/>
              <a:buNone/>
            </a:pPr>
            <a:r>
              <a:rPr lang="es-MX" sz="2400" smtClean="0">
                <a:solidFill>
                  <a:srgbClr val="002060"/>
                </a:solidFill>
                <a:latin typeface="Gill Sans MT" pitchFamily="34" charset="0"/>
              </a:rPr>
              <a:t>	Del resultado de la fiscalización practicada, la Contraloría informará al Ministerio de Finanzas Públicas y a la unidad ejecutora responsable.”</a:t>
            </a:r>
            <a:r>
              <a:rPr lang="es-ES" sz="2400" smtClean="0">
                <a:solidFill>
                  <a:srgbClr val="002060"/>
                </a:solidFill>
                <a:latin typeface="Gill Sans MT" pitchFamily="34" charset="0"/>
              </a:rPr>
              <a:t> </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450975"/>
          </a:xfrm>
        </p:spPr>
        <p:txBody>
          <a:bodyPr/>
          <a:lstStyle/>
          <a:p>
            <a:pPr>
              <a:defRPr/>
            </a:pPr>
            <a:r>
              <a:rPr lang="es-MX" sz="3600" b="1" dirty="0" smtClean="0">
                <a:solidFill>
                  <a:schemeClr val="accent6">
                    <a:lumMod val="75000"/>
                  </a:schemeClr>
                </a:solidFill>
                <a:latin typeface="Gill Sans MT" pitchFamily="34" charset="0"/>
              </a:rPr>
              <a:t>Manual para la Administración de Fideicomisos de la Administración Central</a:t>
            </a:r>
            <a:endParaRPr lang="es-ES" sz="3600" b="1" dirty="0">
              <a:solidFill>
                <a:schemeClr val="accent6">
                  <a:lumMod val="75000"/>
                </a:schemeClr>
              </a:solidFill>
              <a:latin typeface="Gill Sans MT" pitchFamily="34" charset="0"/>
            </a:endParaRPr>
          </a:p>
        </p:txBody>
      </p:sp>
      <p:sp>
        <p:nvSpPr>
          <p:cNvPr id="77829" name="4 Marcador de contenido"/>
          <p:cNvSpPr>
            <a:spLocks noGrp="1"/>
          </p:cNvSpPr>
          <p:nvPr>
            <p:ph idx="1"/>
          </p:nvPr>
        </p:nvSpPr>
        <p:spPr>
          <a:xfrm>
            <a:off x="457200" y="2143125"/>
            <a:ext cx="8229600" cy="3983038"/>
          </a:xfrm>
        </p:spPr>
        <p:txBody>
          <a:bodyPr/>
          <a:lstStyle/>
          <a:p>
            <a:pPr eaLnBrk="1" hangingPunct="1"/>
            <a:r>
              <a:rPr lang="es-MX" sz="2000" b="1" smtClean="0">
                <a:solidFill>
                  <a:srgbClr val="002060"/>
                </a:solidFill>
                <a:latin typeface="Gill Sans MT" pitchFamily="34" charset="0"/>
              </a:rPr>
              <a:t>Objetivo:</a:t>
            </a:r>
            <a:r>
              <a:rPr lang="es-MX" sz="2000" smtClean="0">
                <a:solidFill>
                  <a:srgbClr val="002060"/>
                </a:solidFill>
                <a:latin typeface="Gill Sans MT" pitchFamily="34" charset="0"/>
              </a:rPr>
              <a:t> Proveer </a:t>
            </a:r>
            <a:r>
              <a:rPr lang="es-GT" sz="2000" smtClean="0">
                <a:solidFill>
                  <a:srgbClr val="002060"/>
                </a:solidFill>
                <a:latin typeface="Gill Sans MT" pitchFamily="34" charset="0"/>
              </a:rPr>
              <a:t>a los órganos rectores del SIAF, así como a los responsables de la administración de los fideicomisos, los elementos básicos que permitan el registro y una gestión transparente de los fideicomisos, información para la toma de decisiones y para terceros interesados en la ejecución presupuestaria, sin sacrificar la flexibilidad en la administración y ejecución del presupuesto bajo esta modalidad.</a:t>
            </a:r>
          </a:p>
          <a:p>
            <a:pPr eaLnBrk="1" hangingPunct="1"/>
            <a:endParaRPr lang="es-GT" sz="2000" smtClean="0">
              <a:solidFill>
                <a:srgbClr val="002060"/>
              </a:solidFill>
              <a:latin typeface="Gill Sans MT" pitchFamily="34" charset="0"/>
            </a:endParaRPr>
          </a:p>
          <a:p>
            <a:pPr eaLnBrk="1" hangingPunct="1"/>
            <a:r>
              <a:rPr lang="es-GT" sz="2000" smtClean="0">
                <a:solidFill>
                  <a:srgbClr val="002060"/>
                </a:solidFill>
                <a:latin typeface="Gill Sans MT" pitchFamily="34" charset="0"/>
              </a:rPr>
              <a:t>Las entidades de la Administración Central, así como las que administren y ejecuten fideicomisos con recursos provenientes del presupuesto general de ingresos y egresos del Estado, deberán seguir los procedimientos sobre la operatoria de la figura de fideicomiso establecido en el manual correspondiente. (54-2010)</a:t>
            </a:r>
          </a:p>
          <a:p>
            <a:pPr>
              <a:buFont typeface="Arial" pitchFamily="34" charset="0"/>
              <a:buNone/>
            </a:pPr>
            <a:endParaRPr lang="es-ES"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908050"/>
          </a:xfrm>
        </p:spPr>
        <p:txBody>
          <a:bodyPr/>
          <a:lstStyle/>
          <a:p>
            <a:pPr>
              <a:defRPr/>
            </a:pPr>
            <a:r>
              <a:rPr lang="es-MX" dirty="0" smtClean="0">
                <a:solidFill>
                  <a:schemeClr val="accent6">
                    <a:lumMod val="75000"/>
                  </a:schemeClr>
                </a:solidFill>
                <a:latin typeface="Gill Sans MT" pitchFamily="34" charset="0"/>
              </a:rPr>
              <a:t>Responsables de los fideicomisos</a:t>
            </a:r>
            <a:r>
              <a:rPr lang="es-ES" dirty="0" smtClean="0">
                <a:solidFill>
                  <a:schemeClr val="accent6">
                    <a:lumMod val="75000"/>
                  </a:schemeClr>
                </a:solidFill>
                <a:latin typeface="Gill Sans MT" pitchFamily="34" charset="0"/>
              </a:rPr>
              <a:t> </a:t>
            </a:r>
            <a:endParaRPr lang="es-ES" dirty="0">
              <a:solidFill>
                <a:schemeClr val="accent6">
                  <a:lumMod val="75000"/>
                </a:schemeClr>
              </a:solidFill>
              <a:latin typeface="Gill Sans MT" pitchFamily="34" charset="0"/>
            </a:endParaRPr>
          </a:p>
        </p:txBody>
      </p:sp>
      <p:sp>
        <p:nvSpPr>
          <p:cNvPr id="5" name="4 Marcador de contenido"/>
          <p:cNvSpPr>
            <a:spLocks noGrp="1"/>
          </p:cNvSpPr>
          <p:nvPr>
            <p:ph idx="1"/>
          </p:nvPr>
        </p:nvSpPr>
        <p:spPr/>
        <p:txBody>
          <a:bodyPr/>
          <a:lstStyle/>
          <a:p>
            <a:pPr marL="539750" indent="-457200" eaLnBrk="1" hangingPunct="1">
              <a:lnSpc>
                <a:spcPct val="80000"/>
              </a:lnSpc>
              <a:buFont typeface="Wingdings 2" pitchFamily="18" charset="2"/>
              <a:buNone/>
              <a:defRPr/>
            </a:pPr>
            <a:r>
              <a:rPr lang="es-MX" dirty="0" smtClean="0"/>
              <a:t>	</a:t>
            </a:r>
            <a:r>
              <a:rPr lang="es-MX" sz="2400" dirty="0" smtClean="0">
                <a:solidFill>
                  <a:srgbClr val="002060"/>
                </a:solidFill>
                <a:latin typeface="Gill Sans MT" pitchFamily="34" charset="0"/>
              </a:rPr>
              <a:t>Las </a:t>
            </a:r>
            <a:r>
              <a:rPr lang="es-MX" sz="2400" b="1" dirty="0" smtClean="0">
                <a:solidFill>
                  <a:srgbClr val="002060"/>
                </a:solidFill>
                <a:latin typeface="Gill Sans MT" pitchFamily="34" charset="0"/>
              </a:rPr>
              <a:t>autoridades superiores</a:t>
            </a:r>
            <a:r>
              <a:rPr lang="es-MX" sz="2400" dirty="0" smtClean="0">
                <a:solidFill>
                  <a:srgbClr val="002060"/>
                </a:solidFill>
                <a:latin typeface="Gill Sans MT" pitchFamily="34" charset="0"/>
              </a:rPr>
              <a:t> de las Entidades de la Administración Central, Entidades Descentralizadas y Autónomas, serán responsables de (54-2010): </a:t>
            </a:r>
          </a:p>
          <a:p>
            <a:pPr marL="539750" indent="-457200" eaLnBrk="1" hangingPunct="1">
              <a:lnSpc>
                <a:spcPct val="80000"/>
              </a:lnSpc>
              <a:buFont typeface="Wingdings 2" pitchFamily="18" charset="2"/>
              <a:buNone/>
              <a:defRPr/>
            </a:pPr>
            <a:endParaRPr lang="es-MX" sz="2400" dirty="0" smtClean="0">
              <a:solidFill>
                <a:srgbClr val="002060"/>
              </a:solidFill>
              <a:latin typeface="Gill Sans MT" pitchFamily="34" charset="0"/>
            </a:endParaRPr>
          </a:p>
          <a:p>
            <a:pPr marL="539750" indent="-457200" eaLnBrk="1" hangingPunct="1">
              <a:lnSpc>
                <a:spcPct val="80000"/>
              </a:lnSpc>
              <a:defRPr/>
            </a:pPr>
            <a:r>
              <a:rPr lang="es-MX" sz="2400" dirty="0" smtClean="0">
                <a:solidFill>
                  <a:srgbClr val="002060"/>
                </a:solidFill>
                <a:latin typeface="Gill Sans MT" pitchFamily="34" charset="0"/>
              </a:rPr>
              <a:t>La </a:t>
            </a:r>
            <a:r>
              <a:rPr lang="es-MX" sz="2400" b="1" dirty="0" smtClean="0">
                <a:solidFill>
                  <a:srgbClr val="002060"/>
                </a:solidFill>
                <a:latin typeface="Gill Sans MT" pitchFamily="34" charset="0"/>
              </a:rPr>
              <a:t>ejecución de los fondos</a:t>
            </a:r>
            <a:r>
              <a:rPr lang="es-MX" sz="2400" dirty="0" smtClean="0">
                <a:solidFill>
                  <a:srgbClr val="002060"/>
                </a:solidFill>
                <a:latin typeface="Gill Sans MT" pitchFamily="34" charset="0"/>
              </a:rPr>
              <a:t> </a:t>
            </a:r>
            <a:r>
              <a:rPr lang="es-MX" sz="2400" dirty="0" err="1" smtClean="0">
                <a:solidFill>
                  <a:srgbClr val="002060"/>
                </a:solidFill>
                <a:latin typeface="Gill Sans MT" pitchFamily="34" charset="0"/>
              </a:rPr>
              <a:t>fideicometidos</a:t>
            </a:r>
            <a:r>
              <a:rPr lang="es-MX" sz="2400" dirty="0" smtClean="0">
                <a:solidFill>
                  <a:srgbClr val="002060"/>
                </a:solidFill>
                <a:latin typeface="Gill Sans MT" pitchFamily="34" charset="0"/>
              </a:rPr>
              <a:t> y de la rendición de cuentas. </a:t>
            </a:r>
          </a:p>
          <a:p>
            <a:pPr marL="539750" indent="-457200" eaLnBrk="1" hangingPunct="1">
              <a:lnSpc>
                <a:spcPct val="80000"/>
              </a:lnSpc>
              <a:defRPr/>
            </a:pPr>
            <a:r>
              <a:rPr lang="es-MX" sz="2400" dirty="0" smtClean="0">
                <a:solidFill>
                  <a:srgbClr val="002060"/>
                </a:solidFill>
                <a:latin typeface="Gill Sans MT" pitchFamily="34" charset="0"/>
              </a:rPr>
              <a:t>velar </a:t>
            </a:r>
            <a:r>
              <a:rPr lang="es-MX" sz="2400" b="1" dirty="0" smtClean="0">
                <a:solidFill>
                  <a:srgbClr val="002060"/>
                </a:solidFill>
                <a:latin typeface="Gill Sans MT" pitchFamily="34" charset="0"/>
              </a:rPr>
              <a:t>que los fiduciarios cumplan</a:t>
            </a:r>
            <a:r>
              <a:rPr lang="es-MX" sz="2400" dirty="0" smtClean="0">
                <a:solidFill>
                  <a:srgbClr val="002060"/>
                </a:solidFill>
                <a:latin typeface="Gill Sans MT" pitchFamily="34" charset="0"/>
              </a:rPr>
              <a:t> con sus funciones. </a:t>
            </a:r>
          </a:p>
          <a:p>
            <a:pPr marL="539750" indent="-457200" eaLnBrk="1" hangingPunct="1">
              <a:lnSpc>
                <a:spcPct val="80000"/>
              </a:lnSpc>
              <a:defRPr/>
            </a:pPr>
            <a:r>
              <a:rPr lang="es-MX" sz="2400" dirty="0" smtClean="0">
                <a:solidFill>
                  <a:srgbClr val="002060"/>
                </a:solidFill>
                <a:latin typeface="Gill Sans MT" pitchFamily="34" charset="0"/>
              </a:rPr>
              <a:t>velar y exigir el </a:t>
            </a:r>
            <a:r>
              <a:rPr lang="es-MX" sz="2400" b="1" dirty="0" smtClean="0">
                <a:solidFill>
                  <a:srgbClr val="002060"/>
                </a:solidFill>
                <a:latin typeface="Gill Sans MT" pitchFamily="34" charset="0"/>
              </a:rPr>
              <a:t>cumplimiento de los fines y objetivos</a:t>
            </a:r>
            <a:r>
              <a:rPr lang="es-MX" sz="2400" dirty="0" smtClean="0">
                <a:solidFill>
                  <a:srgbClr val="002060"/>
                </a:solidFill>
                <a:latin typeface="Gill Sans MT" pitchFamily="34" charset="0"/>
              </a:rPr>
              <a:t> del fideicomiso, </a:t>
            </a:r>
          </a:p>
          <a:p>
            <a:pPr marL="539750" indent="-457200" eaLnBrk="1" hangingPunct="1">
              <a:lnSpc>
                <a:spcPct val="80000"/>
              </a:lnSpc>
              <a:defRPr/>
            </a:pPr>
            <a:r>
              <a:rPr lang="es-MX" sz="2400" dirty="0" smtClean="0">
                <a:solidFill>
                  <a:srgbClr val="002060"/>
                </a:solidFill>
                <a:latin typeface="Gill Sans MT" pitchFamily="34" charset="0"/>
              </a:rPr>
              <a:t>la efectiva </a:t>
            </a:r>
            <a:r>
              <a:rPr lang="es-MX" sz="2400" b="1" dirty="0" smtClean="0">
                <a:solidFill>
                  <a:srgbClr val="002060"/>
                </a:solidFill>
                <a:latin typeface="Gill Sans MT" pitchFamily="34" charset="0"/>
              </a:rPr>
              <a:t>utilización de los créditos presupuestarios</a:t>
            </a:r>
            <a:r>
              <a:rPr lang="es-MX" sz="2400" dirty="0" smtClean="0">
                <a:solidFill>
                  <a:srgbClr val="002060"/>
                </a:solidFill>
                <a:latin typeface="Gill Sans MT" pitchFamily="34" charset="0"/>
              </a:rPr>
              <a:t> que sean asignados.</a:t>
            </a:r>
          </a:p>
          <a:p>
            <a:pPr marL="539750" indent="-457200" eaLnBrk="1" hangingPunct="1">
              <a:lnSpc>
                <a:spcPct val="80000"/>
              </a:lnSpc>
              <a:defRPr/>
            </a:pPr>
            <a:r>
              <a:rPr lang="es-MX" sz="2400" b="1" dirty="0" smtClean="0">
                <a:solidFill>
                  <a:srgbClr val="002060"/>
                </a:solidFill>
                <a:latin typeface="Gill Sans MT" pitchFamily="34" charset="0"/>
              </a:rPr>
              <a:t>cumplimiento de las funciones asignadas</a:t>
            </a:r>
            <a:r>
              <a:rPr lang="es-MX" sz="2400" dirty="0" smtClean="0">
                <a:solidFill>
                  <a:srgbClr val="002060"/>
                </a:solidFill>
                <a:latin typeface="Gill Sans MT" pitchFamily="34" charset="0"/>
              </a:rPr>
              <a:t> en el contrato</a:t>
            </a:r>
          </a:p>
          <a:p>
            <a:pPr marL="539750" indent="-457200" eaLnBrk="1" hangingPunct="1">
              <a:lnSpc>
                <a:spcPct val="80000"/>
              </a:lnSpc>
              <a:defRPr/>
            </a:pPr>
            <a:r>
              <a:rPr lang="es-MX" sz="2400" b="1" dirty="0" smtClean="0">
                <a:solidFill>
                  <a:srgbClr val="002060"/>
                </a:solidFill>
                <a:latin typeface="Gill Sans MT" pitchFamily="34" charset="0"/>
              </a:rPr>
              <a:t>inventario de los bienes</a:t>
            </a:r>
            <a:r>
              <a:rPr lang="es-MX" sz="2400" dirty="0" smtClean="0">
                <a:solidFill>
                  <a:srgbClr val="002060"/>
                </a:solidFill>
                <a:latin typeface="Gill Sans MT" pitchFamily="34" charset="0"/>
              </a:rPr>
              <a:t> que se adquieran</a:t>
            </a:r>
            <a:endParaRPr lang="es-ES" sz="2400" dirty="0" smtClean="0">
              <a:solidFill>
                <a:srgbClr val="002060"/>
              </a:solidFill>
              <a:latin typeface="Gill Sans MT" pitchFamily="34" charset="0"/>
            </a:endParaRPr>
          </a:p>
          <a:p>
            <a:pPr>
              <a:buFont typeface="Arial" pitchFamily="34" charset="0"/>
              <a:buNone/>
              <a:defRPr/>
            </a:pPr>
            <a:endParaRPr lang="es-ES" dirty="0">
              <a:latin typeface="Gill Sans MT" pitchFamily="34"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725488"/>
          </a:xfrm>
        </p:spPr>
        <p:txBody>
          <a:bodyPr/>
          <a:lstStyle/>
          <a:p>
            <a:pPr>
              <a:defRPr/>
            </a:pPr>
            <a:r>
              <a:rPr lang="es-MX" b="1" dirty="0" smtClean="0">
                <a:solidFill>
                  <a:schemeClr val="accent6">
                    <a:lumMod val="75000"/>
                  </a:schemeClr>
                </a:solidFill>
                <a:latin typeface="Gill Sans MT" pitchFamily="34" charset="0"/>
              </a:rPr>
              <a:t>Consideraciones</a:t>
            </a:r>
            <a:endParaRPr lang="es-ES" dirty="0">
              <a:solidFill>
                <a:schemeClr val="accent6">
                  <a:lumMod val="75000"/>
                </a:schemeClr>
              </a:solidFill>
              <a:latin typeface="Gill Sans MT" pitchFamily="34" charset="0"/>
            </a:endParaRPr>
          </a:p>
        </p:txBody>
      </p:sp>
      <p:sp>
        <p:nvSpPr>
          <p:cNvPr id="5" name="4 Marcador de contenido"/>
          <p:cNvSpPr>
            <a:spLocks noGrp="1"/>
          </p:cNvSpPr>
          <p:nvPr>
            <p:ph idx="1"/>
          </p:nvPr>
        </p:nvSpPr>
        <p:spPr>
          <a:xfrm>
            <a:off x="457200" y="1417638"/>
            <a:ext cx="8229600" cy="4708525"/>
          </a:xfrm>
        </p:spPr>
        <p:txBody>
          <a:bodyPr/>
          <a:lstStyle/>
          <a:p>
            <a:pPr marL="609600" indent="-609600" eaLnBrk="1" hangingPunct="1">
              <a:defRPr/>
            </a:pPr>
            <a:r>
              <a:rPr lang="es-MX" sz="2800" dirty="0" smtClean="0">
                <a:solidFill>
                  <a:srgbClr val="002060"/>
                </a:solidFill>
              </a:rPr>
              <a:t>La facultad legal de celebrar un contrato de Fideicomiso</a:t>
            </a:r>
          </a:p>
          <a:p>
            <a:pPr marL="609600" indent="-609600" eaLnBrk="1" hangingPunct="1">
              <a:defRPr/>
            </a:pPr>
            <a:r>
              <a:rPr lang="es-MX" sz="2800" dirty="0" smtClean="0">
                <a:solidFill>
                  <a:srgbClr val="002060"/>
                </a:solidFill>
              </a:rPr>
              <a:t>El sistema utilizado para la contratación del Fiduciario; </a:t>
            </a:r>
          </a:p>
          <a:p>
            <a:pPr marL="609600" indent="-609600" eaLnBrk="1" hangingPunct="1">
              <a:defRPr/>
            </a:pPr>
            <a:r>
              <a:rPr lang="es-MX" sz="2800" dirty="0" smtClean="0">
                <a:solidFill>
                  <a:srgbClr val="002060"/>
                </a:solidFill>
              </a:rPr>
              <a:t>La formalización del contrato de fideicomiso; </a:t>
            </a:r>
          </a:p>
          <a:p>
            <a:pPr marL="609600" indent="-609600" eaLnBrk="1" hangingPunct="1">
              <a:defRPr/>
            </a:pPr>
            <a:r>
              <a:rPr lang="es-MX" sz="2800" dirty="0" smtClean="0">
                <a:solidFill>
                  <a:srgbClr val="002060"/>
                </a:solidFill>
              </a:rPr>
              <a:t>La integración de un Comité Técnico asesor del Fiduciario; </a:t>
            </a:r>
          </a:p>
          <a:p>
            <a:pPr marL="609600" indent="-609600" eaLnBrk="1" hangingPunct="1">
              <a:defRPr/>
            </a:pPr>
            <a:r>
              <a:rPr lang="es-MX" sz="2800" dirty="0" smtClean="0">
                <a:solidFill>
                  <a:srgbClr val="002060"/>
                </a:solidFill>
              </a:rPr>
              <a:t>El Sistema de Contrataciones del Fideicomiso; </a:t>
            </a:r>
          </a:p>
          <a:p>
            <a:pPr marL="609600" indent="-609600" eaLnBrk="1" hangingPunct="1">
              <a:defRPr/>
            </a:pPr>
            <a:r>
              <a:rPr lang="es-MX" sz="2800" dirty="0" smtClean="0">
                <a:solidFill>
                  <a:srgbClr val="002060"/>
                </a:solidFill>
              </a:rPr>
              <a:t>La Fiscalización del Fiduciario; y </a:t>
            </a:r>
          </a:p>
          <a:p>
            <a:pPr marL="609600" indent="-609600" eaLnBrk="1" hangingPunct="1">
              <a:defRPr/>
            </a:pPr>
            <a:r>
              <a:rPr lang="es-MX" sz="2800" dirty="0" smtClean="0">
                <a:solidFill>
                  <a:srgbClr val="002060"/>
                </a:solidFill>
              </a:rPr>
              <a:t>La Liquidación del Fideicomiso</a:t>
            </a:r>
            <a:endParaRPr lang="es-ES" sz="2800" dirty="0" smtClean="0">
              <a:solidFill>
                <a:srgbClr val="002060"/>
              </a:solidFill>
            </a:endParaRPr>
          </a:p>
          <a:p>
            <a:pPr>
              <a:buFont typeface="Arial" pitchFamily="34" charset="0"/>
              <a:buNone/>
              <a:defRPr/>
            </a:pPr>
            <a:endParaRPr lang="es-E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0900" name="TextBox 7"/>
          <p:cNvSpPr txBox="1">
            <a:spLocks noChangeArrowheads="1"/>
          </p:cNvSpPr>
          <p:nvPr/>
        </p:nvSpPr>
        <p:spPr bwMode="auto">
          <a:xfrm>
            <a:off x="827088" y="2460625"/>
            <a:ext cx="5329237" cy="461963"/>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692150"/>
            <a:ext cx="8229600" cy="1143000"/>
          </a:xfrm>
        </p:spPr>
        <p:txBody>
          <a:bodyPr/>
          <a:lstStyle/>
          <a:p>
            <a:pPr>
              <a:defRPr/>
            </a:pPr>
            <a:r>
              <a:rPr lang="es-MX" b="1" dirty="0" smtClean="0">
                <a:solidFill>
                  <a:schemeClr val="accent6">
                    <a:lumMod val="75000"/>
                  </a:schemeClr>
                </a:solidFill>
                <a:latin typeface="Gill Sans MT" pitchFamily="34" charset="0"/>
              </a:rPr>
              <a:t>La facultad legal de celebrar un contrato de Fideicomiso</a:t>
            </a:r>
          </a:p>
        </p:txBody>
      </p:sp>
      <p:sp>
        <p:nvSpPr>
          <p:cNvPr id="80902" name="5 Marcador de contenido"/>
          <p:cNvSpPr>
            <a:spLocks noGrp="1"/>
          </p:cNvSpPr>
          <p:nvPr>
            <p:ph idx="1"/>
          </p:nvPr>
        </p:nvSpPr>
        <p:spPr>
          <a:xfrm>
            <a:off x="0" y="2133600"/>
            <a:ext cx="9144000" cy="4608513"/>
          </a:xfrm>
        </p:spPr>
        <p:txBody>
          <a:bodyPr/>
          <a:lstStyle/>
          <a:p>
            <a:r>
              <a:rPr lang="es-ES_tradnl" smtClean="0"/>
              <a:t>No existe una ley de fideicomisos públicos</a:t>
            </a:r>
          </a:p>
          <a:p>
            <a:r>
              <a:rPr lang="es-ES_tradnl" smtClean="0"/>
              <a:t>Fideicomiso es enajenar, y la enajenación de bienes del Estado se encuentra sujeto a normas especiales. </a:t>
            </a:r>
          </a:p>
          <a:p>
            <a:r>
              <a:rPr lang="es-ES_tradnl" smtClean="0"/>
              <a:t>La LOE no considera delegable las funciones de “financiación subsidiaria”</a:t>
            </a:r>
          </a:p>
          <a:p>
            <a:r>
              <a:rPr lang="es-ES_tradnl" smtClean="0"/>
              <a:t>No fideicomisos nuevos con patrimonio derivado de fideicomisos anteriores</a:t>
            </a:r>
          </a:p>
          <a:p>
            <a:r>
              <a:rPr lang="es-ES_tradnl" smtClean="0"/>
              <a:t>Autorización por Ministerio de Finanzas</a:t>
            </a:r>
          </a:p>
          <a:p>
            <a:endParaRPr lang="es-MX"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1924" name="TextBox 7"/>
          <p:cNvSpPr txBox="1">
            <a:spLocks noChangeArrowheads="1"/>
          </p:cNvSpPr>
          <p:nvPr/>
        </p:nvSpPr>
        <p:spPr bwMode="auto">
          <a:xfrm>
            <a:off x="827088" y="2460625"/>
            <a:ext cx="5329237" cy="461963"/>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692150"/>
            <a:ext cx="8229600" cy="1143000"/>
          </a:xfrm>
        </p:spPr>
        <p:txBody>
          <a:bodyPr/>
          <a:lstStyle/>
          <a:p>
            <a:pPr>
              <a:defRPr/>
            </a:pPr>
            <a:r>
              <a:rPr lang="es-MX" b="1" dirty="0" smtClean="0">
                <a:solidFill>
                  <a:schemeClr val="accent6">
                    <a:lumMod val="75000"/>
                  </a:schemeClr>
                </a:solidFill>
                <a:latin typeface="Gill Sans MT" pitchFamily="34" charset="0"/>
              </a:rPr>
              <a:t>El sistema utilizado para la contratación del Fiduciario</a:t>
            </a:r>
          </a:p>
        </p:txBody>
      </p:sp>
      <p:sp>
        <p:nvSpPr>
          <p:cNvPr id="81926" name="5 Marcador de contenido"/>
          <p:cNvSpPr>
            <a:spLocks noGrp="1"/>
          </p:cNvSpPr>
          <p:nvPr>
            <p:ph idx="1"/>
          </p:nvPr>
        </p:nvSpPr>
        <p:spPr>
          <a:xfrm>
            <a:off x="457200" y="2133600"/>
            <a:ext cx="8229600" cy="3992563"/>
          </a:xfrm>
        </p:spPr>
        <p:txBody>
          <a:bodyPr/>
          <a:lstStyle/>
          <a:p>
            <a:pPr>
              <a:buFont typeface="Arial" pitchFamily="34" charset="0"/>
              <a:buNone/>
            </a:pPr>
            <a:r>
              <a:rPr lang="es-MX" sz="2400" smtClean="0"/>
              <a:t>	Art. 44 Ley de Contrataciones… 2. No será obligatoria la licitación, pero se sujetan a cotización o al procedimiento determinado en esta ley o en su reglamento, los casos siguientes: … 2.2 La contratación de estudios, diseños, supervisión de obras y la contratación de servicios técnicos, conforme el procedimiento establecido en el reglamento de esta ley.</a:t>
            </a:r>
          </a:p>
          <a:p>
            <a:pPr>
              <a:buFont typeface="Arial" pitchFamily="34" charset="0"/>
              <a:buNone/>
            </a:pPr>
            <a:r>
              <a:rPr lang="es-ES_tradnl" sz="2400" smtClean="0"/>
              <a:t>	Art. 22 Reglamento de Ley de Contrataciones… Concurso o Presentación de 3 Ofertas (naturaleza o circunstancias especiales). </a:t>
            </a:r>
            <a:endParaRPr lang="es-MX" sz="2400" smtClean="0"/>
          </a:p>
          <a:p>
            <a:pPr>
              <a:buFont typeface="Arial" pitchFamily="34" charset="0"/>
              <a:buNone/>
            </a:pPr>
            <a:endParaRPr lang="es-MX" sz="240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2948"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8" name="7 Título"/>
          <p:cNvSpPr>
            <a:spLocks noGrp="1"/>
          </p:cNvSpPr>
          <p:nvPr>
            <p:ph type="title"/>
          </p:nvPr>
        </p:nvSpPr>
        <p:spPr>
          <a:xfrm>
            <a:off x="457200" y="692150"/>
            <a:ext cx="8229600" cy="1143000"/>
          </a:xfrm>
        </p:spPr>
        <p:txBody>
          <a:bodyPr/>
          <a:lstStyle/>
          <a:p>
            <a:pPr>
              <a:defRPr/>
            </a:pPr>
            <a:r>
              <a:rPr lang="es-ES_tradnl" b="1" dirty="0" smtClean="0">
                <a:solidFill>
                  <a:schemeClr val="accent6">
                    <a:lumMod val="75000"/>
                  </a:schemeClr>
                </a:solidFill>
                <a:latin typeface="Gill Sans MT" pitchFamily="34" charset="0"/>
              </a:rPr>
              <a:t>Fideicomisos Sucesivos</a:t>
            </a:r>
            <a:endParaRPr lang="es-MX" b="1" dirty="0" smtClean="0">
              <a:solidFill>
                <a:schemeClr val="accent6">
                  <a:lumMod val="75000"/>
                </a:schemeClr>
              </a:solidFill>
              <a:latin typeface="Gill Sans MT" pitchFamily="34" charset="0"/>
            </a:endParaRPr>
          </a:p>
        </p:txBody>
      </p:sp>
      <p:sp>
        <p:nvSpPr>
          <p:cNvPr id="82950" name="8 Marcador de contenido"/>
          <p:cNvSpPr>
            <a:spLocks noGrp="1"/>
          </p:cNvSpPr>
          <p:nvPr>
            <p:ph idx="1"/>
          </p:nvPr>
        </p:nvSpPr>
        <p:spPr>
          <a:xfrm>
            <a:off x="457200" y="2347913"/>
            <a:ext cx="8229600" cy="3778250"/>
          </a:xfrm>
        </p:spPr>
        <p:txBody>
          <a:bodyPr/>
          <a:lstStyle/>
          <a:p>
            <a:pPr>
              <a:buFont typeface="Arial" pitchFamily="34" charset="0"/>
              <a:buNone/>
            </a:pPr>
            <a:r>
              <a:rPr lang="es-MX" smtClean="0"/>
              <a:t>	Para efectos de control y disponibilidad de recursos, se prohíbe la constitución de nuevos fideicomisos con fondos de un fideicomiso constituido con recursos financieros del Estado, los constituidos con anterioridad al DC 54-2010, no se les podrá ampliar el plazo que indique la escritura constitutiva.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022350"/>
          </a:xfrm>
        </p:spPr>
        <p:txBody>
          <a:bodyPr/>
          <a:lstStyle/>
          <a:p>
            <a:pPr eaLnBrk="1" hangingPunct="1">
              <a:defRPr/>
            </a:pPr>
            <a:r>
              <a:rPr lang="es-ES" dirty="0" smtClean="0">
                <a:solidFill>
                  <a:schemeClr val="accent6">
                    <a:lumMod val="75000"/>
                  </a:schemeClr>
                </a:solidFill>
                <a:latin typeface="Gill Sans MT" pitchFamily="34" charset="0"/>
              </a:rPr>
              <a:t>fiducia cum </a:t>
            </a:r>
            <a:r>
              <a:rPr lang="es-ES" dirty="0" err="1" smtClean="0">
                <a:solidFill>
                  <a:schemeClr val="accent6">
                    <a:lumMod val="75000"/>
                  </a:schemeClr>
                </a:solidFill>
                <a:latin typeface="Gill Sans MT" pitchFamily="34" charset="0"/>
              </a:rPr>
              <a:t>amico</a:t>
            </a:r>
            <a:r>
              <a:rPr lang="es-ES" dirty="0" smtClean="0">
                <a:solidFill>
                  <a:schemeClr val="accent6">
                    <a:lumMod val="75000"/>
                  </a:schemeClr>
                </a:solidFill>
                <a:latin typeface="Gill Sans MT" pitchFamily="34" charset="0"/>
              </a:rPr>
              <a:t> </a:t>
            </a:r>
            <a:endParaRPr lang="es-ES" dirty="0">
              <a:solidFill>
                <a:schemeClr val="accent6">
                  <a:lumMod val="75000"/>
                </a:schemeClr>
              </a:solidFill>
              <a:latin typeface="Gill Sans MT" pitchFamily="34" charset="0"/>
            </a:endParaRPr>
          </a:p>
        </p:txBody>
      </p:sp>
      <p:sp>
        <p:nvSpPr>
          <p:cNvPr id="18437" name="4 Marcador de contenido"/>
          <p:cNvSpPr>
            <a:spLocks noGrp="1"/>
          </p:cNvSpPr>
          <p:nvPr>
            <p:ph idx="1"/>
          </p:nvPr>
        </p:nvSpPr>
        <p:spPr>
          <a:xfrm>
            <a:off x="457200" y="1928813"/>
            <a:ext cx="8229600" cy="4197350"/>
          </a:xfrm>
        </p:spPr>
        <p:txBody>
          <a:bodyPr/>
          <a:lstStyle/>
          <a:p>
            <a:pPr eaLnBrk="1" hangingPunct="1">
              <a:lnSpc>
                <a:spcPct val="90000"/>
              </a:lnSpc>
              <a:buFont typeface="Wingdings 2" pitchFamily="18" charset="2"/>
              <a:buNone/>
            </a:pPr>
            <a:r>
              <a:rPr lang="es-ES" dirty="0" smtClean="0">
                <a:latin typeface="Gill Sans MT" pitchFamily="34" charset="0"/>
              </a:rPr>
              <a:t>   </a:t>
            </a:r>
            <a:r>
              <a:rPr lang="es-ES" dirty="0" smtClean="0">
                <a:solidFill>
                  <a:srgbClr val="002060"/>
                </a:solidFill>
                <a:latin typeface="Gill Sans MT" pitchFamily="34" charset="0"/>
              </a:rPr>
              <a:t>Objeto: “</a:t>
            </a:r>
            <a:r>
              <a:rPr lang="es-ES" b="1" dirty="0" smtClean="0">
                <a:solidFill>
                  <a:srgbClr val="002060"/>
                </a:solidFill>
                <a:latin typeface="Gill Sans MT" pitchFamily="34" charset="0"/>
              </a:rPr>
              <a:t>Protección de Patrimonio”</a:t>
            </a:r>
            <a:r>
              <a:rPr lang="es-ES" dirty="0" smtClean="0">
                <a:solidFill>
                  <a:srgbClr val="002060"/>
                </a:solidFill>
                <a:latin typeface="Gill Sans MT" pitchFamily="34" charset="0"/>
              </a:rPr>
              <a:t>	</a:t>
            </a:r>
          </a:p>
          <a:p>
            <a:pPr eaLnBrk="1" hangingPunct="1">
              <a:lnSpc>
                <a:spcPct val="90000"/>
              </a:lnSpc>
              <a:buFont typeface="Wingdings 2" pitchFamily="18" charset="2"/>
              <a:buNone/>
            </a:pPr>
            <a:r>
              <a:rPr lang="es-ES" dirty="0" smtClean="0">
                <a:solidFill>
                  <a:srgbClr val="002060"/>
                </a:solidFill>
                <a:latin typeface="Gill Sans MT" pitchFamily="34" charset="0"/>
              </a:rPr>
              <a:t>	Una persona entregaba a otra ciertos bienes para que los utilizara y aprovechara, y luego de cierto plazo, se los devolviera al primitivo dueño. </a:t>
            </a:r>
          </a:p>
          <a:p>
            <a:pPr eaLnBrk="1" hangingPunct="1">
              <a:lnSpc>
                <a:spcPct val="90000"/>
              </a:lnSpc>
              <a:buFont typeface="Wingdings 2" pitchFamily="18" charset="2"/>
              <a:buNone/>
            </a:pPr>
            <a:r>
              <a:rPr lang="es-ES" dirty="0" smtClean="0">
                <a:solidFill>
                  <a:srgbClr val="002060"/>
                </a:solidFill>
                <a:latin typeface="Gill Sans MT" pitchFamily="34" charset="0"/>
              </a:rPr>
              <a:t>	Esta figura fue utilizada por los romanos cuando se ausentaban por causa de viaje, y decidían entregarles los bienes a personas de su especial confianza. </a:t>
            </a:r>
          </a:p>
          <a:p>
            <a:pPr eaLnBrk="1" hangingPunct="1"/>
            <a:endParaRPr lang="es-ES"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3972"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692150"/>
            <a:ext cx="8229600" cy="1143000"/>
          </a:xfrm>
        </p:spPr>
        <p:txBody>
          <a:bodyPr/>
          <a:lstStyle/>
          <a:p>
            <a:pPr>
              <a:defRPr/>
            </a:pPr>
            <a:r>
              <a:rPr lang="es-MX" b="1" dirty="0" smtClean="0">
                <a:solidFill>
                  <a:schemeClr val="accent6">
                    <a:lumMod val="75000"/>
                  </a:schemeClr>
                </a:solidFill>
                <a:latin typeface="Gill Sans MT" pitchFamily="34" charset="0"/>
              </a:rPr>
              <a:t>La formalización del contrato de fideicomiso</a:t>
            </a:r>
            <a:endParaRPr lang="es-MX" dirty="0"/>
          </a:p>
        </p:txBody>
      </p:sp>
      <p:sp>
        <p:nvSpPr>
          <p:cNvPr id="83974" name="5 Marcador de contenido"/>
          <p:cNvSpPr>
            <a:spLocks noGrp="1"/>
          </p:cNvSpPr>
          <p:nvPr>
            <p:ph idx="1"/>
          </p:nvPr>
        </p:nvSpPr>
        <p:spPr>
          <a:xfrm>
            <a:off x="457200" y="1835150"/>
            <a:ext cx="8229600" cy="4291013"/>
          </a:xfrm>
        </p:spPr>
        <p:txBody>
          <a:bodyPr/>
          <a:lstStyle/>
          <a:p>
            <a:r>
              <a:rPr lang="es-ES_tradnl" sz="3600" smtClean="0"/>
              <a:t>Solemne -EP</a:t>
            </a:r>
          </a:p>
          <a:p>
            <a:r>
              <a:rPr lang="es-MX" sz="3600" smtClean="0"/>
              <a:t>Comparece el PGN o Mandatario</a:t>
            </a:r>
          </a:p>
          <a:p>
            <a:r>
              <a:rPr lang="es-MX" sz="3600" smtClean="0"/>
              <a:t>No honorarios  para Estado (Escribano) ni con cargo a patrimonio fideicometido</a:t>
            </a:r>
          </a:p>
          <a:p>
            <a:r>
              <a:rPr lang="es-MX" sz="3600" smtClean="0"/>
              <a:t>Copia Legalizada a Contraloría y Dirección de Fideicomisos</a:t>
            </a:r>
            <a:endParaRPr lang="es-ES_tradnl" sz="3600" smtClean="0"/>
          </a:p>
          <a:p>
            <a:endParaRPr lang="es-MX"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4996"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692150"/>
            <a:ext cx="8229600" cy="1143000"/>
          </a:xfrm>
        </p:spPr>
        <p:txBody>
          <a:bodyPr/>
          <a:lstStyle/>
          <a:p>
            <a:pPr>
              <a:defRPr/>
            </a:pPr>
            <a:r>
              <a:rPr lang="es-ES_tradnl" b="1" dirty="0" smtClean="0">
                <a:solidFill>
                  <a:schemeClr val="accent6">
                    <a:lumMod val="75000"/>
                  </a:schemeClr>
                </a:solidFill>
                <a:latin typeface="Gill Sans MT" pitchFamily="34" charset="0"/>
              </a:rPr>
              <a:t>Comité Técnico</a:t>
            </a:r>
            <a:endParaRPr lang="es-MX" b="1" dirty="0" smtClean="0">
              <a:solidFill>
                <a:schemeClr val="accent6">
                  <a:lumMod val="75000"/>
                </a:schemeClr>
              </a:solidFill>
              <a:latin typeface="Gill Sans MT" pitchFamily="34" charset="0"/>
            </a:endParaRPr>
          </a:p>
        </p:txBody>
      </p:sp>
      <p:sp>
        <p:nvSpPr>
          <p:cNvPr id="84998" name="5 Marcador de contenido"/>
          <p:cNvSpPr>
            <a:spLocks noGrp="1"/>
          </p:cNvSpPr>
          <p:nvPr>
            <p:ph idx="1"/>
          </p:nvPr>
        </p:nvSpPr>
        <p:spPr>
          <a:xfrm>
            <a:off x="457200" y="1835150"/>
            <a:ext cx="8229600" cy="4291013"/>
          </a:xfrm>
        </p:spPr>
        <p:txBody>
          <a:bodyPr/>
          <a:lstStyle/>
          <a:p>
            <a:r>
              <a:rPr lang="es-ES_tradnl" smtClean="0"/>
              <a:t>Asesor</a:t>
            </a:r>
          </a:p>
          <a:p>
            <a:r>
              <a:rPr lang="es-ES_tradnl" smtClean="0"/>
              <a:t>Decisorio contractualmente?</a:t>
            </a:r>
          </a:p>
          <a:p>
            <a:r>
              <a:rPr lang="es-ES_tradnl" smtClean="0"/>
              <a:t>Responsabilidad Fiduciaria no delegable</a:t>
            </a:r>
          </a:p>
          <a:p>
            <a:r>
              <a:rPr lang="es-ES_tradnl" smtClean="0"/>
              <a:t>Reserva de Veto</a:t>
            </a:r>
          </a:p>
          <a:p>
            <a:r>
              <a:rPr lang="es-ES_tradnl" smtClean="0"/>
              <a:t>No existe regulación</a:t>
            </a:r>
          </a:p>
          <a:p>
            <a:r>
              <a:rPr lang="es-ES_tradnl" smtClean="0"/>
              <a:t>Se propone en Iniciativa ser funcionario</a:t>
            </a:r>
            <a:endParaRPr lang="es-MX"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6020"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692150"/>
            <a:ext cx="8229600" cy="1143000"/>
          </a:xfrm>
        </p:spPr>
        <p:txBody>
          <a:bodyPr/>
          <a:lstStyle/>
          <a:p>
            <a:pPr>
              <a:defRPr/>
            </a:pPr>
            <a:r>
              <a:rPr lang="es-MX" b="1" dirty="0" smtClean="0">
                <a:solidFill>
                  <a:schemeClr val="accent6">
                    <a:lumMod val="75000"/>
                  </a:schemeClr>
                </a:solidFill>
                <a:latin typeface="Gill Sans MT" pitchFamily="34" charset="0"/>
              </a:rPr>
              <a:t>Sistema de Contrataciones del Fideicomiso</a:t>
            </a:r>
          </a:p>
        </p:txBody>
      </p:sp>
      <p:sp>
        <p:nvSpPr>
          <p:cNvPr id="86022" name="5 Marcador de contenido"/>
          <p:cNvSpPr>
            <a:spLocks noGrp="1"/>
          </p:cNvSpPr>
          <p:nvPr>
            <p:ph idx="1"/>
          </p:nvPr>
        </p:nvSpPr>
        <p:spPr>
          <a:xfrm>
            <a:off x="457200" y="1916113"/>
            <a:ext cx="8229600" cy="4210050"/>
          </a:xfrm>
        </p:spPr>
        <p:txBody>
          <a:bodyPr/>
          <a:lstStyle/>
          <a:p>
            <a:pPr>
              <a:buFont typeface="Arial" pitchFamily="34" charset="0"/>
              <a:buNone/>
            </a:pPr>
            <a:r>
              <a:rPr lang="es-MX" sz="2400" smtClean="0"/>
              <a:t>	Art. 54 Ley Contrataciones </a:t>
            </a:r>
            <a:r>
              <a:rPr lang="es-MX" sz="2400" b="1" smtClean="0"/>
              <a:t>“Transparencia en el uso de fondos públicos y otros contratos.” </a:t>
            </a:r>
            <a:r>
              <a:rPr lang="es-MX" sz="2400" smtClean="0"/>
              <a:t>Los Fideicomisos que reciban y/o administren fondos públicos, deben publicar y gestionar en GUATECOMPRAS, cuando superen compras, publicando bases o términos de referencia, especificaciones técnicas, criterios de evaluación, listado de oferentes, actas y contratos.  Asimismo, deben utilizar procedimientos de adquisición competitivos y evaluar ofertas con criterios imparciales y públicos.</a:t>
            </a:r>
          </a:p>
          <a:p>
            <a:r>
              <a:rPr lang="es-MX" sz="2400" smtClean="0"/>
              <a:t>La Contraloría General de Cuentas debe fiscalizar la negociación. </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7044"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357166"/>
            <a:ext cx="8229600" cy="1143000"/>
          </a:xfrm>
        </p:spPr>
        <p:txBody>
          <a:bodyPr/>
          <a:lstStyle/>
          <a:p>
            <a:pPr>
              <a:defRPr/>
            </a:pPr>
            <a:r>
              <a:rPr lang="es-ES_tradnl" b="1" dirty="0" smtClean="0">
                <a:solidFill>
                  <a:schemeClr val="accent6">
                    <a:lumMod val="75000"/>
                  </a:schemeClr>
                </a:solidFill>
                <a:latin typeface="Gill Sans MT" pitchFamily="34" charset="0"/>
              </a:rPr>
              <a:t>Fiscalización</a:t>
            </a:r>
            <a:endParaRPr lang="es-MX" b="1" dirty="0" smtClean="0">
              <a:solidFill>
                <a:schemeClr val="accent6">
                  <a:lumMod val="75000"/>
                </a:schemeClr>
              </a:solidFill>
              <a:latin typeface="Gill Sans MT" pitchFamily="34" charset="0"/>
            </a:endParaRPr>
          </a:p>
        </p:txBody>
      </p:sp>
      <p:sp>
        <p:nvSpPr>
          <p:cNvPr id="87046" name="5 Marcador de contenido"/>
          <p:cNvSpPr>
            <a:spLocks noGrp="1"/>
          </p:cNvSpPr>
          <p:nvPr>
            <p:ph idx="1"/>
          </p:nvPr>
        </p:nvSpPr>
        <p:spPr>
          <a:xfrm>
            <a:off x="457200" y="1700213"/>
            <a:ext cx="8686800" cy="4752975"/>
          </a:xfrm>
        </p:spPr>
        <p:txBody>
          <a:bodyPr/>
          <a:lstStyle/>
          <a:p>
            <a:r>
              <a:rPr lang="es-ES_tradnl" sz="2800" dirty="0" smtClean="0"/>
              <a:t>Informes Mensuales, Cuatrimestral y Anual (54-2010)</a:t>
            </a:r>
            <a:endParaRPr lang="es-MX" sz="2800" dirty="0" smtClean="0"/>
          </a:p>
          <a:p>
            <a:r>
              <a:rPr lang="es-ES_tradnl" sz="2800" dirty="0" smtClean="0"/>
              <a:t>Publicación Web de Informes</a:t>
            </a:r>
            <a:endParaRPr lang="es-MX" sz="2800" dirty="0" smtClean="0"/>
          </a:p>
          <a:p>
            <a:r>
              <a:rPr lang="es-MX" sz="2800" dirty="0" smtClean="0"/>
              <a:t>La Contraloría General de Cuentas</a:t>
            </a:r>
          </a:p>
          <a:p>
            <a:r>
              <a:rPr lang="es-MX" sz="2800" dirty="0" smtClean="0"/>
              <a:t>Congreso de la República </a:t>
            </a:r>
          </a:p>
          <a:p>
            <a:r>
              <a:rPr lang="es-MX" sz="2800" dirty="0" smtClean="0"/>
              <a:t>Superintendencia de Bancos </a:t>
            </a:r>
          </a:p>
          <a:p>
            <a:r>
              <a:rPr lang="es-MX" sz="2800" dirty="0" smtClean="0"/>
              <a:t>auditorías externas independientes </a:t>
            </a:r>
          </a:p>
          <a:p>
            <a:pPr>
              <a:buFont typeface="Arial" pitchFamily="34" charset="0"/>
              <a:buNone/>
            </a:pPr>
            <a:r>
              <a:rPr lang="es-MX" sz="2800" dirty="0" smtClean="0"/>
              <a:t>	Del resultado de la fiscalización practicada, la Contraloría General de Cuentas enviará copia de los informes al Ministerio de Finanzas Públicas y a la unidad ejecutora responsable.</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8068"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457200"/>
            <a:ext cx="8229600" cy="1143000"/>
          </a:xfrm>
        </p:spPr>
        <p:txBody>
          <a:bodyPr/>
          <a:lstStyle/>
          <a:p>
            <a:pPr>
              <a:defRPr/>
            </a:pPr>
            <a:r>
              <a:rPr lang="es-ES_tradnl" b="1" dirty="0" smtClean="0">
                <a:solidFill>
                  <a:schemeClr val="accent6">
                    <a:lumMod val="75000"/>
                  </a:schemeClr>
                </a:solidFill>
                <a:latin typeface="Gill Sans MT" pitchFamily="34" charset="0"/>
              </a:rPr>
              <a:t>Disolución</a:t>
            </a:r>
            <a:endParaRPr lang="es-MX" b="1" dirty="0" smtClean="0">
              <a:solidFill>
                <a:schemeClr val="accent6">
                  <a:lumMod val="75000"/>
                </a:schemeClr>
              </a:solidFill>
              <a:latin typeface="Gill Sans MT" pitchFamily="34" charset="0"/>
            </a:endParaRPr>
          </a:p>
        </p:txBody>
      </p:sp>
      <p:sp>
        <p:nvSpPr>
          <p:cNvPr id="88070" name="5 Marcador de contenido"/>
          <p:cNvSpPr>
            <a:spLocks noGrp="1"/>
          </p:cNvSpPr>
          <p:nvPr>
            <p:ph idx="1"/>
          </p:nvPr>
        </p:nvSpPr>
        <p:spPr>
          <a:xfrm>
            <a:off x="457200" y="1916113"/>
            <a:ext cx="8229600" cy="4210050"/>
          </a:xfrm>
        </p:spPr>
        <p:txBody>
          <a:bodyPr/>
          <a:lstStyle/>
          <a:p>
            <a:r>
              <a:rPr lang="es-ES_tradnl" smtClean="0"/>
              <a:t>Parcial – Reintegro Anticipado / devolución</a:t>
            </a:r>
          </a:p>
          <a:p>
            <a:r>
              <a:rPr lang="es-ES_tradnl" smtClean="0"/>
              <a:t>Total – Extinción (Necesita Autorización DdF)</a:t>
            </a:r>
          </a:p>
          <a:p>
            <a:r>
              <a:rPr lang="es-ES_tradnl" smtClean="0"/>
              <a:t>Vencimiento de Plazo</a:t>
            </a:r>
          </a:p>
          <a:p>
            <a:r>
              <a:rPr lang="es-ES_tradnl" smtClean="0"/>
              <a:t>Fideicomisos Inactivos</a:t>
            </a:r>
          </a:p>
          <a:p>
            <a:r>
              <a:rPr lang="es-ES_tradnl" smtClean="0"/>
              <a:t>Documentación Solemne</a:t>
            </a:r>
          </a:p>
          <a:p>
            <a:pPr>
              <a:buFont typeface="Arial" pitchFamily="34" charset="0"/>
              <a:buNone/>
            </a:pPr>
            <a:endParaRPr lang="es-ES_tradnl" smtClean="0"/>
          </a:p>
          <a:p>
            <a:endParaRPr lang="es-MX"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9092"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5" name="4 Título"/>
          <p:cNvSpPr>
            <a:spLocks noGrp="1"/>
          </p:cNvSpPr>
          <p:nvPr>
            <p:ph type="title"/>
          </p:nvPr>
        </p:nvSpPr>
        <p:spPr>
          <a:xfrm>
            <a:off x="457200" y="457200"/>
            <a:ext cx="8229600" cy="1143000"/>
          </a:xfrm>
        </p:spPr>
        <p:txBody>
          <a:bodyPr/>
          <a:lstStyle/>
          <a:p>
            <a:pPr>
              <a:defRPr/>
            </a:pPr>
            <a:r>
              <a:rPr lang="es-ES_tradnl" b="1" dirty="0" smtClean="0">
                <a:solidFill>
                  <a:schemeClr val="accent6">
                    <a:lumMod val="75000"/>
                  </a:schemeClr>
                </a:solidFill>
                <a:latin typeface="Gill Sans MT" pitchFamily="34" charset="0"/>
              </a:rPr>
              <a:t>Liquidación</a:t>
            </a:r>
            <a:endParaRPr lang="es-MX" b="1" dirty="0" smtClean="0">
              <a:solidFill>
                <a:schemeClr val="accent6">
                  <a:lumMod val="75000"/>
                </a:schemeClr>
              </a:solidFill>
              <a:latin typeface="Gill Sans MT" pitchFamily="34" charset="0"/>
            </a:endParaRPr>
          </a:p>
        </p:txBody>
      </p:sp>
      <p:sp>
        <p:nvSpPr>
          <p:cNvPr id="89094" name="5 Marcador de contenido"/>
          <p:cNvSpPr>
            <a:spLocks noGrp="1"/>
          </p:cNvSpPr>
          <p:nvPr>
            <p:ph idx="1"/>
          </p:nvPr>
        </p:nvSpPr>
        <p:spPr>
          <a:xfrm>
            <a:off x="457200" y="1844675"/>
            <a:ext cx="8229600" cy="4281488"/>
          </a:xfrm>
        </p:spPr>
        <p:txBody>
          <a:bodyPr/>
          <a:lstStyle/>
          <a:p>
            <a:r>
              <a:rPr lang="es-MX" smtClean="0"/>
              <a:t>Proceso de Monetización de Activos, y pago de acreedurías.  Devolución de Patrimonio Fideicometido. </a:t>
            </a:r>
          </a:p>
          <a:p>
            <a:r>
              <a:rPr lang="es-MX" smtClean="0"/>
              <a:t>Finiquito de Contrato – No es solemne. El Fideicomiso ya no existe. </a:t>
            </a:r>
          </a:p>
          <a:p>
            <a:r>
              <a:rPr lang="es-MX" smtClean="0"/>
              <a:t>No es el proceso de liquidación de contratos administrativos</a:t>
            </a:r>
          </a:p>
          <a:p>
            <a:r>
              <a:rPr lang="es-MX" smtClean="0"/>
              <a:t>Entrega de bienes tiene efecto fiscal</a:t>
            </a:r>
          </a:p>
          <a:p>
            <a:endParaRPr lang="es-MX" smtClean="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3077" name="4 Marcador de contenido"/>
          <p:cNvSpPr>
            <a:spLocks noGrp="1"/>
          </p:cNvSpPr>
          <p:nvPr>
            <p:ph idx="1"/>
          </p:nvPr>
        </p:nvSpPr>
        <p:spPr/>
        <p:txBody>
          <a:bodyPr>
            <a:normAutofit fontScale="92500" lnSpcReduction="10000"/>
          </a:bodyPr>
          <a:lstStyle/>
          <a:p>
            <a:pPr algn="ctr">
              <a:buFont typeface="Arial" pitchFamily="34" charset="0"/>
              <a:buNone/>
            </a:pPr>
            <a:r>
              <a:rPr lang="es-ES_tradnl" b="1" dirty="0" smtClean="0"/>
              <a:t>SUJETOS</a:t>
            </a:r>
          </a:p>
          <a:p>
            <a:pPr algn="just">
              <a:buFont typeface="Arial" pitchFamily="34" charset="0"/>
              <a:buNone/>
            </a:pPr>
            <a:r>
              <a:rPr lang="es-ES_tradnl" dirty="0" smtClean="0"/>
              <a:t>	</a:t>
            </a:r>
          </a:p>
          <a:p>
            <a:pPr algn="just">
              <a:buFont typeface="Arial" pitchFamily="34" charset="0"/>
              <a:buNone/>
            </a:pPr>
            <a:r>
              <a:rPr lang="es-ES_tradnl" dirty="0" smtClean="0"/>
              <a:t>	Personalidad Jurídica y Capacidad </a:t>
            </a:r>
            <a:r>
              <a:rPr lang="es-ES_tradnl" dirty="0" smtClean="0">
                <a:hlinkClick r:id="rId2" action="ppaction://hlinksldjump"/>
              </a:rPr>
              <a:t>767</a:t>
            </a:r>
            <a:r>
              <a:rPr lang="es-ES_tradnl" dirty="0" smtClean="0"/>
              <a:t>, </a:t>
            </a:r>
            <a:r>
              <a:rPr lang="es-ES_tradnl" dirty="0" smtClean="0">
                <a:hlinkClick r:id="rId2" action="ppaction://hlinksldjump"/>
              </a:rPr>
              <a:t>768</a:t>
            </a:r>
            <a:r>
              <a:rPr lang="es-ES_tradnl" dirty="0" smtClean="0"/>
              <a:t> y </a:t>
            </a:r>
            <a:r>
              <a:rPr lang="es-ES_tradnl" dirty="0" smtClean="0">
                <a:hlinkClick r:id="rId3" action="ppaction://hlinksldjump"/>
              </a:rPr>
              <a:t>769</a:t>
            </a:r>
            <a:r>
              <a:rPr lang="es-ES_tradnl" dirty="0" smtClean="0"/>
              <a:t> del Código de Comercio.</a:t>
            </a:r>
          </a:p>
          <a:p>
            <a:pPr algn="just">
              <a:buFont typeface="Arial" pitchFamily="34" charset="0"/>
              <a:buNone/>
            </a:pPr>
            <a:endParaRPr lang="es-ES_tradnl" dirty="0" smtClean="0"/>
          </a:p>
          <a:p>
            <a:pPr algn="just">
              <a:buFont typeface="Arial" pitchFamily="34" charset="0"/>
              <a:buNone/>
            </a:pPr>
            <a:r>
              <a:rPr lang="es-ES_tradnl" dirty="0" smtClean="0"/>
              <a:t>	Fiduciario Delegado </a:t>
            </a:r>
            <a:r>
              <a:rPr lang="es-ES_tradnl" dirty="0" smtClean="0">
                <a:hlinkClick r:id="rId4" action="ppaction://hlinksldjump"/>
              </a:rPr>
              <a:t>76LMVM</a:t>
            </a:r>
            <a:endParaRPr lang="es-ES_tradnl" dirty="0" smtClean="0"/>
          </a:p>
          <a:p>
            <a:pPr algn="just">
              <a:buFont typeface="Arial" pitchFamily="34" charset="0"/>
              <a:buNone/>
            </a:pPr>
            <a:endParaRPr lang="es-ES_tradnl" dirty="0" smtClean="0"/>
          </a:p>
          <a:p>
            <a:pPr algn="just">
              <a:buFont typeface="Arial" pitchFamily="34" charset="0"/>
              <a:buNone/>
            </a:pPr>
            <a:r>
              <a:rPr lang="es-ES_tradnl" dirty="0" smtClean="0"/>
              <a:t>	</a:t>
            </a:r>
          </a:p>
          <a:p>
            <a:pPr algn="just">
              <a:buFont typeface="Arial" pitchFamily="34" charset="0"/>
              <a:buNone/>
            </a:pPr>
            <a:r>
              <a:rPr lang="es-ES_tradnl" dirty="0" smtClean="0"/>
              <a:t>	</a:t>
            </a:r>
            <a:endParaRPr lang="es-MX" dirty="0" smtClean="0"/>
          </a:p>
        </p:txBody>
      </p:sp>
      <p:sp>
        <p:nvSpPr>
          <p:cNvPr id="3076" name="3 Título"/>
          <p:cNvSpPr>
            <a:spLocks noGrp="1"/>
          </p:cNvSpPr>
          <p:nvPr>
            <p:ph type="title"/>
          </p:nvPr>
        </p:nvSpPr>
        <p:spPr>
          <a:xfrm>
            <a:off x="457200" y="692150"/>
            <a:ext cx="8229600" cy="725488"/>
          </a:xfrm>
        </p:spPr>
        <p:txBody>
          <a:bodyPr>
            <a:normAutofit fontScale="90000"/>
          </a:bodyPr>
          <a:lstStyle/>
          <a:p>
            <a:r>
              <a:rPr lang="es-ES_tradnl" b="1" dirty="0" smtClean="0"/>
              <a:t>Marco Legal</a:t>
            </a:r>
            <a:endParaRPr lang="es-MX" b="1"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101" name="4 Marcador de contenido"/>
          <p:cNvSpPr>
            <a:spLocks noGrp="1"/>
          </p:cNvSpPr>
          <p:nvPr>
            <p:ph idx="1"/>
          </p:nvPr>
        </p:nvSpPr>
        <p:spPr/>
        <p:txBody>
          <a:bodyPr/>
          <a:lstStyle/>
          <a:p>
            <a:pPr algn="ctr">
              <a:buFont typeface="Arial" pitchFamily="34" charset="0"/>
              <a:buNone/>
            </a:pPr>
            <a:r>
              <a:rPr lang="es-ES_tradnl" b="1" smtClean="0"/>
              <a:t>CONTRATO</a:t>
            </a:r>
          </a:p>
          <a:p>
            <a:pPr>
              <a:buFont typeface="Arial" pitchFamily="34" charset="0"/>
              <a:buNone/>
            </a:pPr>
            <a:endParaRPr lang="es-ES_tradnl" b="1" smtClean="0"/>
          </a:p>
          <a:p>
            <a:pPr>
              <a:buFont typeface="Arial" pitchFamily="34" charset="0"/>
              <a:buNone/>
            </a:pPr>
            <a:r>
              <a:rPr lang="es-ES_tradnl" b="1" smtClean="0"/>
              <a:t>Solemne </a:t>
            </a:r>
            <a:r>
              <a:rPr lang="es-ES_tradnl" b="1" smtClean="0">
                <a:hlinkClick r:id="rId2" action="ppaction://hlinksldjump"/>
              </a:rPr>
              <a:t>770</a:t>
            </a:r>
            <a:r>
              <a:rPr lang="es-ES_tradnl" b="1" smtClean="0"/>
              <a:t>, </a:t>
            </a:r>
            <a:r>
              <a:rPr lang="es-ES_tradnl" b="1" smtClean="0">
                <a:hlinkClick r:id="rId2" action="ppaction://hlinksldjump"/>
              </a:rPr>
              <a:t>771</a:t>
            </a:r>
            <a:r>
              <a:rPr lang="es-ES_tradnl" b="1" smtClean="0"/>
              <a:t>,  </a:t>
            </a:r>
            <a:r>
              <a:rPr lang="es-ES_tradnl" b="1" smtClean="0">
                <a:hlinkClick r:id="rId3" action="ppaction://hlinksldjump"/>
              </a:rPr>
              <a:t>76LMVM</a:t>
            </a:r>
            <a:endParaRPr lang="es-ES_tradnl" b="1" smtClean="0"/>
          </a:p>
          <a:p>
            <a:pPr>
              <a:buFont typeface="Arial" pitchFamily="34" charset="0"/>
              <a:buNone/>
            </a:pPr>
            <a:r>
              <a:rPr lang="es-ES_tradnl" b="1" smtClean="0"/>
              <a:t>Oneroso </a:t>
            </a:r>
            <a:r>
              <a:rPr lang="es-ES_tradnl" b="1" smtClean="0">
                <a:hlinkClick r:id="rId4" action="ppaction://hlinksldjump"/>
              </a:rPr>
              <a:t>793</a:t>
            </a:r>
            <a:r>
              <a:rPr lang="es-ES_tradnl" smtClean="0"/>
              <a:t>	</a:t>
            </a:r>
          </a:p>
          <a:p>
            <a:pPr algn="just">
              <a:buFont typeface="Arial" pitchFamily="34" charset="0"/>
              <a:buNone/>
            </a:pPr>
            <a:r>
              <a:rPr lang="es-ES_tradnl" smtClean="0"/>
              <a:t>	</a:t>
            </a:r>
            <a:endParaRPr lang="es-MX" smtClean="0"/>
          </a:p>
        </p:txBody>
      </p:sp>
      <p:sp>
        <p:nvSpPr>
          <p:cNvPr id="4100" name="3 Título"/>
          <p:cNvSpPr>
            <a:spLocks noGrp="1"/>
          </p:cNvSpPr>
          <p:nvPr>
            <p:ph type="title"/>
          </p:nvPr>
        </p:nvSpPr>
        <p:spPr>
          <a:xfrm>
            <a:off x="457200" y="692150"/>
            <a:ext cx="8229600" cy="725488"/>
          </a:xfrm>
        </p:spPr>
        <p:txBody>
          <a:bodyPr>
            <a:normAutofit fontScale="90000"/>
          </a:bodyPr>
          <a:lstStyle/>
          <a:p>
            <a:r>
              <a:rPr lang="es-ES_tradnl" b="1" dirty="0" smtClean="0"/>
              <a:t>Marco Legal</a:t>
            </a:r>
            <a:endParaRPr lang="es-MX" b="1" dirty="0" smtClean="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5125" name="4 Marcador de contenido"/>
          <p:cNvSpPr>
            <a:spLocks noGrp="1"/>
          </p:cNvSpPr>
          <p:nvPr>
            <p:ph idx="1"/>
          </p:nvPr>
        </p:nvSpPr>
        <p:spPr/>
        <p:txBody>
          <a:bodyPr>
            <a:normAutofit fontScale="85000" lnSpcReduction="20000"/>
          </a:bodyPr>
          <a:lstStyle/>
          <a:p>
            <a:pPr algn="ctr">
              <a:buFont typeface="Arial" pitchFamily="34" charset="0"/>
              <a:buNone/>
            </a:pPr>
            <a:r>
              <a:rPr lang="es-ES_tradnl" b="1" dirty="0" smtClean="0"/>
              <a:t>OBJETO</a:t>
            </a:r>
          </a:p>
          <a:p>
            <a:pPr algn="ctr">
              <a:buFont typeface="Arial" pitchFamily="34" charset="0"/>
              <a:buNone/>
            </a:pPr>
            <a:endParaRPr lang="es-ES_tradnl" b="1" dirty="0" smtClean="0"/>
          </a:p>
          <a:p>
            <a:pPr algn="just">
              <a:buFont typeface="Arial" pitchFamily="34" charset="0"/>
              <a:buNone/>
            </a:pPr>
            <a:r>
              <a:rPr lang="es-ES_tradnl" dirty="0" smtClean="0"/>
              <a:t>	Neutralidad Fiscal </a:t>
            </a:r>
            <a:r>
              <a:rPr lang="es-ES_tradnl" dirty="0" smtClean="0">
                <a:hlinkClick r:id="rId2" action="ppaction://hlinksldjump"/>
              </a:rPr>
              <a:t>792</a:t>
            </a:r>
            <a:endParaRPr lang="es-ES_tradnl" dirty="0" smtClean="0"/>
          </a:p>
          <a:p>
            <a:pPr algn="just">
              <a:buFont typeface="Arial" pitchFamily="34" charset="0"/>
              <a:buNone/>
            </a:pPr>
            <a:endParaRPr lang="es-ES_tradnl" dirty="0" smtClean="0"/>
          </a:p>
          <a:p>
            <a:pPr algn="just">
              <a:buFont typeface="Arial" pitchFamily="34" charset="0"/>
              <a:buNone/>
            </a:pPr>
            <a:r>
              <a:rPr lang="es-ES_tradnl" dirty="0" smtClean="0"/>
              <a:t>	Relación Obligacional </a:t>
            </a:r>
            <a:r>
              <a:rPr lang="es-ES_tradnl" dirty="0" smtClean="0">
                <a:hlinkClick r:id="rId3" action="ppaction://hlinksldjump"/>
              </a:rPr>
              <a:t>780</a:t>
            </a:r>
            <a:endParaRPr lang="es-ES_tradnl" dirty="0" smtClean="0"/>
          </a:p>
          <a:p>
            <a:pPr lvl="1" algn="just"/>
            <a:r>
              <a:rPr lang="es-ES_tradnl" sz="2400" dirty="0" smtClean="0"/>
              <a:t>Fideicomiso de Administración: LED</a:t>
            </a:r>
          </a:p>
          <a:p>
            <a:pPr lvl="1" algn="just"/>
            <a:r>
              <a:rPr lang="es-ES_tradnl" sz="2400" dirty="0" smtClean="0"/>
              <a:t>Fideicomiso de Garantía </a:t>
            </a:r>
            <a:r>
              <a:rPr lang="es-ES_tradnl" sz="2400" dirty="0" smtClean="0">
                <a:hlinkClick r:id="rId4" action="ppaction://hlinksldjump"/>
              </a:rPr>
              <a:t>791</a:t>
            </a:r>
            <a:endParaRPr lang="es-ES_tradnl" sz="2400" dirty="0" smtClean="0"/>
          </a:p>
          <a:p>
            <a:pPr lvl="1" algn="just"/>
            <a:r>
              <a:rPr lang="es-ES_tradnl" sz="2400" dirty="0" smtClean="0"/>
              <a:t>Fideicomiso de Inversión </a:t>
            </a:r>
            <a:r>
              <a:rPr lang="es-ES_tradnl" sz="2400" dirty="0" smtClean="0">
                <a:hlinkClick r:id="rId3" action="ppaction://hlinksldjump"/>
              </a:rPr>
              <a:t>76LMVM</a:t>
            </a:r>
            <a:endParaRPr lang="es-ES_tradnl" sz="2400" dirty="0" smtClean="0"/>
          </a:p>
          <a:p>
            <a:pPr algn="just"/>
            <a:endParaRPr lang="es-ES_tradnl" dirty="0" smtClean="0"/>
          </a:p>
          <a:p>
            <a:pPr algn="just">
              <a:buFont typeface="Arial" pitchFamily="34" charset="0"/>
              <a:buNone/>
            </a:pPr>
            <a:r>
              <a:rPr lang="es-ES_tradnl" dirty="0" smtClean="0"/>
              <a:t>	</a:t>
            </a:r>
          </a:p>
          <a:p>
            <a:pPr algn="just">
              <a:buFont typeface="Arial" pitchFamily="34" charset="0"/>
              <a:buNone/>
            </a:pPr>
            <a:r>
              <a:rPr lang="es-ES_tradnl" dirty="0" smtClean="0"/>
              <a:t>	</a:t>
            </a:r>
            <a:endParaRPr lang="es-MX" dirty="0" smtClean="0"/>
          </a:p>
        </p:txBody>
      </p:sp>
      <p:sp>
        <p:nvSpPr>
          <p:cNvPr id="5124" name="3 Título"/>
          <p:cNvSpPr>
            <a:spLocks noGrp="1"/>
          </p:cNvSpPr>
          <p:nvPr>
            <p:ph type="title"/>
          </p:nvPr>
        </p:nvSpPr>
        <p:spPr>
          <a:xfrm>
            <a:off x="457200" y="692150"/>
            <a:ext cx="8229600" cy="725488"/>
          </a:xfrm>
        </p:spPr>
        <p:txBody>
          <a:bodyPr>
            <a:normAutofit fontScale="90000"/>
          </a:bodyPr>
          <a:lstStyle/>
          <a:p>
            <a:r>
              <a:rPr lang="es-ES_tradnl" b="1" smtClean="0"/>
              <a:t>Marco Legal</a:t>
            </a:r>
            <a:endParaRPr lang="es-MX" b="1" smtClean="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6149" name="4 Marcador de contenido"/>
          <p:cNvSpPr>
            <a:spLocks noGrp="1"/>
          </p:cNvSpPr>
          <p:nvPr>
            <p:ph idx="1"/>
          </p:nvPr>
        </p:nvSpPr>
        <p:spPr/>
        <p:txBody>
          <a:bodyPr>
            <a:normAutofit fontScale="92500" lnSpcReduction="20000"/>
          </a:bodyPr>
          <a:lstStyle/>
          <a:p>
            <a:pPr algn="ctr">
              <a:buFont typeface="Arial" pitchFamily="34" charset="0"/>
              <a:buNone/>
            </a:pPr>
            <a:r>
              <a:rPr lang="es-ES_tradnl" b="1" dirty="0" smtClean="0"/>
              <a:t>OBJETO</a:t>
            </a:r>
          </a:p>
          <a:p>
            <a:pPr algn="ctr">
              <a:buFont typeface="Arial" pitchFamily="34" charset="0"/>
              <a:buNone/>
            </a:pPr>
            <a:endParaRPr lang="es-ES_tradnl" b="1" dirty="0" smtClean="0"/>
          </a:p>
          <a:p>
            <a:pPr algn="just">
              <a:buFont typeface="Arial" pitchFamily="34" charset="0"/>
              <a:buNone/>
            </a:pPr>
            <a:r>
              <a:rPr lang="es-ES_tradnl" dirty="0" smtClean="0"/>
              <a:t>	Plazo:  Hasta 25 años  </a:t>
            </a:r>
            <a:r>
              <a:rPr lang="es-ES_tradnl" dirty="0" smtClean="0">
                <a:hlinkClick r:id="rId2" action="ppaction://hlinksldjump"/>
              </a:rPr>
              <a:t>790</a:t>
            </a:r>
            <a:endParaRPr lang="es-ES_tradnl" dirty="0" smtClean="0"/>
          </a:p>
          <a:p>
            <a:pPr algn="just">
              <a:buFont typeface="Arial" pitchFamily="34" charset="0"/>
              <a:buNone/>
            </a:pPr>
            <a:endParaRPr lang="es-ES_tradnl" dirty="0" smtClean="0"/>
          </a:p>
          <a:p>
            <a:pPr algn="just">
              <a:buFont typeface="Arial" pitchFamily="34" charset="0"/>
              <a:buNone/>
            </a:pPr>
            <a:r>
              <a:rPr lang="es-ES_tradnl" dirty="0" smtClean="0"/>
              <a:t>	</a:t>
            </a:r>
          </a:p>
          <a:p>
            <a:pPr algn="just">
              <a:buFont typeface="Arial" pitchFamily="34" charset="0"/>
              <a:buNone/>
            </a:pPr>
            <a:endParaRPr lang="es-ES_tradnl" dirty="0" smtClean="0"/>
          </a:p>
          <a:p>
            <a:pPr algn="just">
              <a:buFont typeface="Arial" pitchFamily="34" charset="0"/>
              <a:buNone/>
            </a:pPr>
            <a:r>
              <a:rPr lang="es-ES_tradnl" dirty="0" smtClean="0"/>
              <a:t>	Públicos  - Secretos son Nulos </a:t>
            </a:r>
            <a:r>
              <a:rPr lang="es-ES_tradnl" dirty="0" smtClean="0">
                <a:hlinkClick r:id="rId3" action="ppaction://hlinksldjump"/>
              </a:rPr>
              <a:t>789</a:t>
            </a:r>
            <a:r>
              <a:rPr lang="es-ES_tradnl" dirty="0" smtClean="0"/>
              <a:t> </a:t>
            </a:r>
          </a:p>
          <a:p>
            <a:pPr algn="just">
              <a:buFont typeface="Arial" pitchFamily="34" charset="0"/>
              <a:buNone/>
            </a:pPr>
            <a:r>
              <a:rPr lang="es-ES_tradnl" dirty="0" smtClean="0"/>
              <a:t>	</a:t>
            </a:r>
          </a:p>
          <a:p>
            <a:pPr algn="just">
              <a:buFont typeface="Arial" pitchFamily="34" charset="0"/>
              <a:buNone/>
            </a:pPr>
            <a:r>
              <a:rPr lang="es-ES_tradnl" dirty="0" smtClean="0"/>
              <a:t>	</a:t>
            </a:r>
            <a:endParaRPr lang="es-MX" dirty="0" smtClean="0"/>
          </a:p>
        </p:txBody>
      </p:sp>
      <p:sp>
        <p:nvSpPr>
          <p:cNvPr id="6148" name="3 Título"/>
          <p:cNvSpPr>
            <a:spLocks noGrp="1"/>
          </p:cNvSpPr>
          <p:nvPr>
            <p:ph type="title"/>
          </p:nvPr>
        </p:nvSpPr>
        <p:spPr>
          <a:xfrm>
            <a:off x="457200" y="692150"/>
            <a:ext cx="8229600" cy="725488"/>
          </a:xfrm>
        </p:spPr>
        <p:txBody>
          <a:bodyPr>
            <a:normAutofit fontScale="90000"/>
          </a:bodyPr>
          <a:lstStyle/>
          <a:p>
            <a:r>
              <a:rPr lang="es-ES_tradnl" b="1" dirty="0" smtClean="0"/>
              <a:t>Marco Legal</a:t>
            </a:r>
            <a:endParaRPr lang="es-MX"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4" name="3 Título"/>
          <p:cNvSpPr>
            <a:spLocks noGrp="1"/>
          </p:cNvSpPr>
          <p:nvPr>
            <p:ph type="title"/>
          </p:nvPr>
        </p:nvSpPr>
        <p:spPr>
          <a:xfrm>
            <a:off x="457200" y="692150"/>
            <a:ext cx="8229600" cy="1022350"/>
          </a:xfrm>
        </p:spPr>
        <p:txBody>
          <a:bodyPr/>
          <a:lstStyle/>
          <a:p>
            <a:pPr eaLnBrk="1" hangingPunct="1">
              <a:defRPr/>
            </a:pPr>
            <a:r>
              <a:rPr lang="es-MX" dirty="0" smtClean="0">
                <a:solidFill>
                  <a:schemeClr val="accent6">
                    <a:lumMod val="75000"/>
                  </a:schemeClr>
                </a:solidFill>
                <a:latin typeface="Gill Sans MT" pitchFamily="34" charset="0"/>
              </a:rPr>
              <a:t>Derecho romano post clásico</a:t>
            </a:r>
            <a:endParaRPr lang="es-ES" dirty="0">
              <a:solidFill>
                <a:schemeClr val="accent6">
                  <a:lumMod val="75000"/>
                </a:schemeClr>
              </a:solidFill>
              <a:latin typeface="Gill Sans MT" pitchFamily="34" charset="0"/>
            </a:endParaRPr>
          </a:p>
        </p:txBody>
      </p:sp>
      <p:sp>
        <p:nvSpPr>
          <p:cNvPr id="19461" name="4 Marcador de contenido"/>
          <p:cNvSpPr>
            <a:spLocks noGrp="1"/>
          </p:cNvSpPr>
          <p:nvPr>
            <p:ph idx="1"/>
          </p:nvPr>
        </p:nvSpPr>
        <p:spPr>
          <a:xfrm>
            <a:off x="457200" y="2143125"/>
            <a:ext cx="8229600" cy="3983038"/>
          </a:xfrm>
        </p:spPr>
        <p:txBody>
          <a:bodyPr/>
          <a:lstStyle/>
          <a:p>
            <a:pPr eaLnBrk="1" hangingPunct="1">
              <a:lnSpc>
                <a:spcPct val="90000"/>
              </a:lnSpc>
              <a:buFont typeface="Wingdings 2" pitchFamily="18" charset="2"/>
              <a:buNone/>
            </a:pPr>
            <a:endParaRPr lang="es-GT" smtClean="0">
              <a:solidFill>
                <a:srgbClr val="002060"/>
              </a:solidFill>
            </a:endParaRPr>
          </a:p>
          <a:p>
            <a:pPr eaLnBrk="1" hangingPunct="1">
              <a:lnSpc>
                <a:spcPct val="90000"/>
              </a:lnSpc>
            </a:pPr>
            <a:r>
              <a:rPr lang="es-GT" smtClean="0">
                <a:solidFill>
                  <a:srgbClr val="002060"/>
                </a:solidFill>
              </a:rPr>
              <a:t>FIDEICOMMISSUM – </a:t>
            </a:r>
            <a:r>
              <a:rPr lang="es-GT" b="1" smtClean="0">
                <a:solidFill>
                  <a:srgbClr val="002060"/>
                </a:solidFill>
              </a:rPr>
              <a:t>LEGADO</a:t>
            </a:r>
          </a:p>
          <a:p>
            <a:pPr eaLnBrk="1" hangingPunct="1">
              <a:lnSpc>
                <a:spcPct val="90000"/>
              </a:lnSpc>
            </a:pPr>
            <a:endParaRPr lang="es-GT" smtClean="0">
              <a:solidFill>
                <a:srgbClr val="002060"/>
              </a:solidFill>
            </a:endParaRPr>
          </a:p>
          <a:p>
            <a:pPr eaLnBrk="1" hangingPunct="1">
              <a:lnSpc>
                <a:spcPct val="90000"/>
              </a:lnSpc>
            </a:pPr>
            <a:r>
              <a:rPr lang="es-GT" smtClean="0">
                <a:solidFill>
                  <a:srgbClr val="002060"/>
                </a:solidFill>
              </a:rPr>
              <a:t>FIDUCIA CUM CREDITORE – </a:t>
            </a:r>
            <a:r>
              <a:rPr lang="es-GT" b="1" smtClean="0">
                <a:solidFill>
                  <a:srgbClr val="002060"/>
                </a:solidFill>
              </a:rPr>
              <a:t>HIPOTECA O PRENDA</a:t>
            </a:r>
          </a:p>
          <a:p>
            <a:pPr eaLnBrk="1" hangingPunct="1">
              <a:lnSpc>
                <a:spcPct val="90000"/>
              </a:lnSpc>
            </a:pPr>
            <a:endParaRPr lang="es-GT" smtClean="0">
              <a:solidFill>
                <a:srgbClr val="002060"/>
              </a:solidFill>
            </a:endParaRPr>
          </a:p>
          <a:p>
            <a:pPr eaLnBrk="1" hangingPunct="1">
              <a:lnSpc>
                <a:spcPct val="90000"/>
              </a:lnSpc>
            </a:pPr>
            <a:r>
              <a:rPr lang="es-GT" smtClean="0">
                <a:solidFill>
                  <a:srgbClr val="002060"/>
                </a:solidFill>
              </a:rPr>
              <a:t>FIDUCIA CUM AMICO - </a:t>
            </a:r>
            <a:r>
              <a:rPr lang="es-GT" b="1" smtClean="0">
                <a:solidFill>
                  <a:srgbClr val="002060"/>
                </a:solidFill>
              </a:rPr>
              <a:t>DEPÓSITO</a:t>
            </a:r>
            <a:endParaRPr lang="es-ES" b="1" smtClean="0">
              <a:solidFill>
                <a:srgbClr val="002060"/>
              </a:solidFill>
            </a:endParaRPr>
          </a:p>
          <a:p>
            <a:pPr eaLnBrk="1" hangingPunct="1"/>
            <a:endParaRPr lang="es-ES"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7172" name="3 Rectángulo"/>
          <p:cNvSpPr>
            <a:spLocks noChangeArrowheads="1"/>
          </p:cNvSpPr>
          <p:nvPr/>
        </p:nvSpPr>
        <p:spPr bwMode="auto">
          <a:xfrm>
            <a:off x="539750" y="714356"/>
            <a:ext cx="8064500" cy="5632450"/>
          </a:xfrm>
          <a:prstGeom prst="rect">
            <a:avLst/>
          </a:prstGeom>
          <a:noFill/>
          <a:ln w="9525">
            <a:noFill/>
            <a:miter lim="800000"/>
            <a:headEnd/>
            <a:tailEnd/>
          </a:ln>
        </p:spPr>
        <p:txBody>
          <a:bodyPr>
            <a:spAutoFit/>
          </a:bodyPr>
          <a:lstStyle/>
          <a:p>
            <a:r>
              <a:rPr lang="es-MX" sz="2400" dirty="0"/>
              <a:t>ARTÍCULO 609. </a:t>
            </a:r>
            <a:r>
              <a:rPr lang="es-MX" sz="2400" b="1" dirty="0"/>
              <a:t>CERTIFICADOS FIDUCIARIOS</a:t>
            </a:r>
            <a:r>
              <a:rPr lang="es-MX" sz="2400" dirty="0"/>
              <a:t>. Emitirse certificados fiduciarios como consecuencia de fideicomisos establecidos con esa finalidad.</a:t>
            </a:r>
          </a:p>
          <a:p>
            <a:endParaRPr lang="es-MX" sz="2400" dirty="0"/>
          </a:p>
          <a:p>
            <a:r>
              <a:rPr lang="es-MX" sz="2400" dirty="0"/>
              <a:t>ARTÍCULO 610. PROCEDIMIENTO. El procedimiento que establece la ley para la emisión </a:t>
            </a:r>
            <a:r>
              <a:rPr lang="es-MX" sz="2400" b="1" dirty="0"/>
              <a:t>de bonos bancarios, </a:t>
            </a:r>
            <a:r>
              <a:rPr lang="es-MX" sz="2400" dirty="0"/>
              <a:t>deberá seguirse para la creación de certificados fiduciarios.</a:t>
            </a:r>
          </a:p>
          <a:p>
            <a:endParaRPr lang="es-MX" sz="2400" dirty="0"/>
          </a:p>
          <a:p>
            <a:r>
              <a:rPr lang="es-MX" sz="2400" dirty="0"/>
              <a:t>ARTÍCULO 611. DERECHOS. Los certificados fiduciarios atribuyen a sus titulares: </a:t>
            </a:r>
            <a:r>
              <a:rPr lang="es-MX" sz="2400" b="1" dirty="0"/>
              <a:t>Derechos de Participación </a:t>
            </a:r>
          </a:p>
          <a:p>
            <a:endParaRPr lang="es-MX" sz="2400" b="1" dirty="0"/>
          </a:p>
          <a:p>
            <a:r>
              <a:rPr lang="es-MX" sz="2400" dirty="0"/>
              <a:t>ARTÍCULO 612. EN CASO DE INMUEBLES. Cuando el bien </a:t>
            </a:r>
            <a:r>
              <a:rPr lang="es-MX" sz="2400" dirty="0" err="1"/>
              <a:t>fideicometido</a:t>
            </a:r>
            <a:r>
              <a:rPr lang="es-MX" sz="2400" dirty="0"/>
              <a:t> sea un inmueble, los certificados fiduciarios serán </a:t>
            </a:r>
            <a:r>
              <a:rPr lang="es-MX" sz="2400" b="1" dirty="0"/>
              <a:t>nominativos.</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8196"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8197" name="4 Rectángulo"/>
          <p:cNvSpPr>
            <a:spLocks noChangeArrowheads="1"/>
          </p:cNvSpPr>
          <p:nvPr/>
        </p:nvSpPr>
        <p:spPr bwMode="auto">
          <a:xfrm>
            <a:off x="539750" y="1125538"/>
            <a:ext cx="8064500" cy="4522787"/>
          </a:xfrm>
          <a:prstGeom prst="rect">
            <a:avLst/>
          </a:prstGeom>
          <a:noFill/>
          <a:ln w="9525">
            <a:noFill/>
            <a:miter lim="800000"/>
            <a:headEnd/>
            <a:tailEnd/>
          </a:ln>
        </p:spPr>
        <p:txBody>
          <a:bodyPr>
            <a:spAutoFit/>
          </a:bodyPr>
          <a:lstStyle/>
          <a:p>
            <a:r>
              <a:rPr lang="es-MX" sz="2400"/>
              <a:t>ARTÍCULO 767. FIDEICOMITENTE. El </a:t>
            </a:r>
            <a:r>
              <a:rPr lang="es-MX" sz="2400" b="1"/>
              <a:t>fideicomitente </a:t>
            </a:r>
            <a:r>
              <a:rPr lang="es-MX" sz="2400"/>
              <a:t>debe tener capacidad legal para enajenar sus bienes, y el </a:t>
            </a:r>
            <a:r>
              <a:rPr lang="es-MX" sz="2400" b="1"/>
              <a:t>fideicomisario</a:t>
            </a:r>
            <a:r>
              <a:rPr lang="es-MX" sz="2400"/>
              <a:t>, para adquirir el provecho del fideicomiso.</a:t>
            </a:r>
          </a:p>
          <a:p>
            <a:endParaRPr lang="es-ES_tradnl" sz="2400"/>
          </a:p>
          <a:p>
            <a:r>
              <a:rPr lang="es-MX" sz="2400"/>
              <a:t>ARTÍCULO 768. FIDUCIARIO. Sólo podrán ser </a:t>
            </a:r>
            <a:r>
              <a:rPr lang="es-MX" sz="2400" b="1"/>
              <a:t>fiduciarios</a:t>
            </a:r>
            <a:r>
              <a:rPr lang="es-MX" sz="2400"/>
              <a:t> los bancos establecidos en el país.</a:t>
            </a:r>
          </a:p>
          <a:p>
            <a:r>
              <a:rPr lang="es-MX" sz="2400"/>
              <a:t>Las instituciones de crédito podrán asimismo actuar como fiduciarios, después de haber sido</a:t>
            </a:r>
          </a:p>
          <a:p>
            <a:r>
              <a:rPr lang="es-MX" sz="2400"/>
              <a:t>autorizadas especialmente para ello por la Junta Monetaria.</a:t>
            </a:r>
          </a:p>
          <a:p>
            <a:endParaRPr lang="es-ES_tradnl" sz="2400"/>
          </a:p>
          <a:p>
            <a:endParaRPr lang="es-MX" sz="2400"/>
          </a:p>
        </p:txBody>
      </p:sp>
      <p:sp>
        <p:nvSpPr>
          <p:cNvPr id="9" name="8 Flecha curvada hacia la izquierda">
            <a:hlinkClick r:id="rId2" action="ppaction://hlinksldjump"/>
          </p:cNvPr>
          <p:cNvSpPr/>
          <p:nvPr/>
        </p:nvSpPr>
        <p:spPr>
          <a:xfrm>
            <a:off x="7235825" y="5040313"/>
            <a:ext cx="731838" cy="836612"/>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9220" name="TextBox 7"/>
          <p:cNvSpPr txBox="1">
            <a:spLocks noChangeArrowheads="1"/>
          </p:cNvSpPr>
          <p:nvPr/>
        </p:nvSpPr>
        <p:spPr bwMode="auto">
          <a:xfrm>
            <a:off x="827088" y="2460625"/>
            <a:ext cx="5329237" cy="461963"/>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9221" name="6 Rectángulo"/>
          <p:cNvSpPr>
            <a:spLocks noChangeArrowheads="1"/>
          </p:cNvSpPr>
          <p:nvPr/>
        </p:nvSpPr>
        <p:spPr bwMode="auto">
          <a:xfrm>
            <a:off x="539750" y="1125538"/>
            <a:ext cx="8353425" cy="5262562"/>
          </a:xfrm>
          <a:prstGeom prst="rect">
            <a:avLst/>
          </a:prstGeom>
          <a:noFill/>
          <a:ln w="9525">
            <a:noFill/>
            <a:miter lim="800000"/>
            <a:headEnd/>
            <a:tailEnd/>
          </a:ln>
        </p:spPr>
        <p:txBody>
          <a:bodyPr>
            <a:spAutoFit/>
          </a:bodyPr>
          <a:lstStyle/>
          <a:p>
            <a:r>
              <a:rPr lang="es-MX" sz="2400" dirty="0"/>
              <a:t>ARTÍCULO 769. FIDEICOMISARIO. </a:t>
            </a:r>
            <a:r>
              <a:rPr lang="es-MX" sz="2400" b="1" dirty="0"/>
              <a:t>Fideicomisario </a:t>
            </a:r>
            <a:r>
              <a:rPr lang="es-MX" sz="2400" dirty="0"/>
              <a:t>puede ser cualquier</a:t>
            </a:r>
            <a:r>
              <a:rPr lang="es-MX" sz="2400" b="1" dirty="0"/>
              <a:t> persona </a:t>
            </a:r>
            <a:r>
              <a:rPr lang="es-MX" sz="2400" dirty="0"/>
              <a:t>que, en el momento en que de acuerdo con el fideicomiso le corresponde entrar a beneficiarse del mismo, tenga </a:t>
            </a:r>
            <a:r>
              <a:rPr lang="es-MX" sz="2400" b="1" dirty="0"/>
              <a:t>capacidad </a:t>
            </a:r>
            <a:r>
              <a:rPr lang="es-MX" sz="2400" dirty="0"/>
              <a:t>de adquirir derechos. No es necesario para la validez del fideicomiso que el fideicomisario sea individualmente designado en el mismo, siempre que en el documento constitutivo del fideicomiso se establezcan normas o regalas para su determinación posterior.</a:t>
            </a:r>
          </a:p>
          <a:p>
            <a:endParaRPr lang="es-MX" sz="2400" dirty="0"/>
          </a:p>
          <a:p>
            <a:r>
              <a:rPr lang="es-MX" sz="2400" dirty="0"/>
              <a:t>El fideicomitente podrá designarse a sí mismo como fideicomisario. El fiduciario nunca podrá ser fideicomisario del mismo fideicomiso.</a:t>
            </a:r>
            <a:endParaRPr lang="es-ES_tradnl" sz="2400" dirty="0"/>
          </a:p>
          <a:p>
            <a:endParaRPr lang="es-MX" sz="2400" dirty="0"/>
          </a:p>
        </p:txBody>
      </p:sp>
      <p:sp>
        <p:nvSpPr>
          <p:cNvPr id="8" name="7 Flecha curvada hacia la izquierda">
            <a:hlinkClick r:id="rId2" action="ppaction://hlinksldjump"/>
          </p:cNvPr>
          <p:cNvSpPr/>
          <p:nvPr/>
        </p:nvSpPr>
        <p:spPr>
          <a:xfrm>
            <a:off x="7602538" y="5600700"/>
            <a:ext cx="730250"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10244" name="TextBox 7"/>
          <p:cNvSpPr txBox="1">
            <a:spLocks noChangeArrowheads="1"/>
          </p:cNvSpPr>
          <p:nvPr/>
        </p:nvSpPr>
        <p:spPr bwMode="auto">
          <a:xfrm>
            <a:off x="827088" y="2808288"/>
            <a:ext cx="5329237"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0245" name="6 Rectángulo"/>
          <p:cNvSpPr>
            <a:spLocks noChangeArrowheads="1"/>
          </p:cNvSpPr>
          <p:nvPr/>
        </p:nvSpPr>
        <p:spPr bwMode="auto">
          <a:xfrm>
            <a:off x="539750" y="857232"/>
            <a:ext cx="8353425" cy="5262562"/>
          </a:xfrm>
          <a:prstGeom prst="rect">
            <a:avLst/>
          </a:prstGeom>
          <a:noFill/>
          <a:ln w="9525">
            <a:noFill/>
            <a:miter lim="800000"/>
            <a:headEnd/>
            <a:tailEnd/>
          </a:ln>
        </p:spPr>
        <p:txBody>
          <a:bodyPr>
            <a:spAutoFit/>
          </a:bodyPr>
          <a:lstStyle/>
          <a:p>
            <a:r>
              <a:rPr lang="es-MX" sz="2400" dirty="0"/>
              <a:t>ARTÍCULO 770. </a:t>
            </a:r>
            <a:r>
              <a:rPr lang="es-MX" sz="2400" b="1" dirty="0"/>
              <a:t>CONSTITUCIÓN. </a:t>
            </a:r>
            <a:r>
              <a:rPr lang="es-MX" sz="2400" dirty="0"/>
              <a:t>El fideicomiso puede </a:t>
            </a:r>
            <a:r>
              <a:rPr lang="es-MX" sz="2400" b="1" dirty="0"/>
              <a:t>constituirse</a:t>
            </a:r>
            <a:r>
              <a:rPr lang="es-MX" sz="2400" dirty="0"/>
              <a:t> por contrato o </a:t>
            </a:r>
            <a:r>
              <a:rPr lang="es-MX" sz="2400" b="1" dirty="0"/>
              <a:t>instituirse </a:t>
            </a:r>
            <a:r>
              <a:rPr lang="es-MX" sz="2400" dirty="0"/>
              <a:t>por testamento.</a:t>
            </a:r>
          </a:p>
          <a:p>
            <a:endParaRPr lang="es-MX" sz="2400" dirty="0"/>
          </a:p>
          <a:p>
            <a:r>
              <a:rPr lang="es-MX" sz="2400" dirty="0"/>
              <a:t>ARTÍCULO 771. </a:t>
            </a:r>
            <a:r>
              <a:rPr lang="es-MX" sz="2400" b="1" dirty="0"/>
              <a:t>CONTRATO DE FIDEICOMISO.</a:t>
            </a:r>
            <a:r>
              <a:rPr lang="es-MX" sz="2400" dirty="0"/>
              <a:t> El contrato de fideicomiso debe constar en </a:t>
            </a:r>
            <a:r>
              <a:rPr lang="es-MX" sz="2400" b="1" dirty="0"/>
              <a:t>escritura pública </a:t>
            </a:r>
            <a:r>
              <a:rPr lang="es-MX" sz="2400" dirty="0"/>
              <a:t>en el acto de suscribirse, debiendo constar la aceptación del fiduciario en el mismo acto y consignándose en el documento el valor estimativo de los bienes.</a:t>
            </a:r>
          </a:p>
          <a:p>
            <a:r>
              <a:rPr lang="es-MX" sz="2400" dirty="0"/>
              <a:t>Los jueces de primera instancia del Ramo Civil, a solicitud de parte y con opinión favorable del Ministerio Público, podrán constituir fideicomisos en los casos en que por la ley pueden designar personas que se encarguen de la administración de bienes. El fiduciario nombrado judicialmente sólo será administrador de los bienes.</a:t>
            </a:r>
          </a:p>
        </p:txBody>
      </p:sp>
      <p:sp>
        <p:nvSpPr>
          <p:cNvPr id="10" name="9 Flecha curvada hacia la izquierda">
            <a:hlinkClick r:id="rId3" action="ppaction://hlinksldjump"/>
          </p:cNvPr>
          <p:cNvSpPr/>
          <p:nvPr/>
        </p:nvSpPr>
        <p:spPr>
          <a:xfrm>
            <a:off x="7967663" y="5600700"/>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1268" name="TextBox 7"/>
          <p:cNvSpPr txBox="1">
            <a:spLocks noChangeArrowheads="1"/>
          </p:cNvSpPr>
          <p:nvPr/>
        </p:nvSpPr>
        <p:spPr bwMode="auto">
          <a:xfrm>
            <a:off x="684213" y="1844675"/>
            <a:ext cx="5183187" cy="646113"/>
          </a:xfrm>
          <a:prstGeom prst="rect">
            <a:avLst/>
          </a:prstGeom>
          <a:noFill/>
          <a:ln w="9525">
            <a:noFill/>
            <a:miter lim="800000"/>
            <a:headEnd/>
            <a:tailEnd/>
          </a:ln>
        </p:spPr>
        <p:txBody>
          <a:bodyPr>
            <a:spAutoFit/>
          </a:bodyPr>
          <a:lstStyle/>
          <a:p>
            <a:pPr algn="just"/>
            <a:r>
              <a:rPr lang="es-ES" sz="1200">
                <a:solidFill>
                  <a:srgbClr val="01004F"/>
                </a:solidFill>
                <a:latin typeface="Eurostile" pitchFamily="34" charset="0"/>
              </a:rPr>
              <a:t> </a:t>
            </a:r>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1269" name="4 Rectángulo"/>
          <p:cNvSpPr>
            <a:spLocks noChangeArrowheads="1"/>
          </p:cNvSpPr>
          <p:nvPr/>
        </p:nvSpPr>
        <p:spPr bwMode="auto">
          <a:xfrm>
            <a:off x="684213" y="1028700"/>
            <a:ext cx="7704137" cy="4524375"/>
          </a:xfrm>
          <a:prstGeom prst="rect">
            <a:avLst/>
          </a:prstGeom>
          <a:noFill/>
          <a:ln w="9525">
            <a:noFill/>
            <a:miter lim="800000"/>
            <a:headEnd/>
            <a:tailEnd/>
          </a:ln>
        </p:spPr>
        <p:txBody>
          <a:bodyPr>
            <a:spAutoFit/>
          </a:bodyPr>
          <a:lstStyle/>
          <a:p>
            <a:r>
              <a:rPr lang="es-MX" sz="2400" b="1" dirty="0"/>
              <a:t>ARTÍCULO 790. PLAZO MAYOR DEL LEGAL. </a:t>
            </a:r>
            <a:r>
              <a:rPr lang="es-MX" sz="2400" dirty="0"/>
              <a:t>Los fideicomisos constituidos por un plazo mayor de veinticinco años serán válidos, pero su plazo se entenderá reducido al máximo legal.</a:t>
            </a:r>
          </a:p>
          <a:p>
            <a:endParaRPr lang="es-MX" sz="2400" dirty="0"/>
          </a:p>
          <a:p>
            <a:r>
              <a:rPr lang="es-MX" sz="2400" dirty="0"/>
              <a:t>Cuando se designe fideicomisario a una entidad estatal, o una institución de asistencia social, cultural, científica o artística con fines no lucrativos o a un incapaz o a un enfermo incurable, el plazo del fideicomiso podrá ser indefinido.</a:t>
            </a:r>
          </a:p>
          <a:p>
            <a:endParaRPr lang="es-ES_tradnl" sz="2400" dirty="0"/>
          </a:p>
          <a:p>
            <a:endParaRPr lang="es-MX" sz="2400" dirty="0"/>
          </a:p>
        </p:txBody>
      </p:sp>
      <p:sp>
        <p:nvSpPr>
          <p:cNvPr id="6" name="5 Flecha curvada hacia la izquierda">
            <a:hlinkClick r:id="rId2" action="ppaction://hlinksldjump"/>
          </p:cNvPr>
          <p:cNvSpPr/>
          <p:nvPr/>
        </p:nvSpPr>
        <p:spPr>
          <a:xfrm>
            <a:off x="7235825" y="5553075"/>
            <a:ext cx="731838"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2292" name="TextBox 7"/>
          <p:cNvSpPr txBox="1">
            <a:spLocks noChangeArrowheads="1"/>
          </p:cNvSpPr>
          <p:nvPr/>
        </p:nvSpPr>
        <p:spPr bwMode="auto">
          <a:xfrm>
            <a:off x="684213" y="1844675"/>
            <a:ext cx="5183187" cy="646113"/>
          </a:xfrm>
          <a:prstGeom prst="rect">
            <a:avLst/>
          </a:prstGeom>
          <a:noFill/>
          <a:ln w="9525">
            <a:noFill/>
            <a:miter lim="800000"/>
            <a:headEnd/>
            <a:tailEnd/>
          </a:ln>
        </p:spPr>
        <p:txBody>
          <a:bodyPr>
            <a:spAutoFit/>
          </a:bodyPr>
          <a:lstStyle/>
          <a:p>
            <a:pPr algn="just"/>
            <a:r>
              <a:rPr lang="es-ES" sz="1200">
                <a:solidFill>
                  <a:srgbClr val="01004F"/>
                </a:solidFill>
                <a:latin typeface="Eurostile" pitchFamily="34" charset="0"/>
              </a:rPr>
              <a:t> </a:t>
            </a:r>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2293" name="4 Rectángulo"/>
          <p:cNvSpPr>
            <a:spLocks noChangeArrowheads="1"/>
          </p:cNvSpPr>
          <p:nvPr/>
        </p:nvSpPr>
        <p:spPr bwMode="auto">
          <a:xfrm>
            <a:off x="684213" y="1028700"/>
            <a:ext cx="7704137" cy="4524375"/>
          </a:xfrm>
          <a:prstGeom prst="rect">
            <a:avLst/>
          </a:prstGeom>
          <a:noFill/>
          <a:ln w="9525">
            <a:noFill/>
            <a:miter lim="800000"/>
            <a:headEnd/>
            <a:tailEnd/>
          </a:ln>
        </p:spPr>
        <p:txBody>
          <a:bodyPr>
            <a:spAutoFit/>
          </a:bodyPr>
          <a:lstStyle/>
          <a:p>
            <a:r>
              <a:rPr lang="es-MX" sz="2400"/>
              <a:t>ARTÍCULO 791. </a:t>
            </a:r>
            <a:r>
              <a:rPr lang="es-MX" sz="2400" b="1"/>
              <a:t>FIDEICOMISO DE GARANTÍA</a:t>
            </a:r>
            <a:r>
              <a:rPr lang="es-MX" sz="2400"/>
              <a:t>. Si se tratare de fideicomisos de garantía, en caso de incumplimiento del deudor, el fiduciario podrá promover la </a:t>
            </a:r>
            <a:r>
              <a:rPr lang="es-MX" sz="2400" b="1"/>
              <a:t>venta de los bienes fideicometidos en pública subasta ante notario</a:t>
            </a:r>
            <a:r>
              <a:rPr lang="es-MX" sz="2400"/>
              <a:t>, siendo nulo todo pacto que autorice al fiduciario a entregar los bienes al acreedor en forma distinta.</a:t>
            </a:r>
          </a:p>
          <a:p>
            <a:r>
              <a:rPr lang="es-MX" sz="2400"/>
              <a:t>Las operaciones bancarias con garantía de fideicomiso, se asimilarán a los créditos con garantía</a:t>
            </a:r>
          </a:p>
          <a:p>
            <a:r>
              <a:rPr lang="es-MX" sz="2400"/>
              <a:t>real.</a:t>
            </a:r>
          </a:p>
          <a:p>
            <a:r>
              <a:rPr lang="es-MX" sz="2400"/>
              <a:t>El fiduciario de un fideicomiso de garantía debe ser persona distinta del acreedor.</a:t>
            </a:r>
          </a:p>
        </p:txBody>
      </p:sp>
      <p:sp>
        <p:nvSpPr>
          <p:cNvPr id="6" name="5 Flecha curvada hacia la izquierda">
            <a:hlinkClick r:id="rId2" action="ppaction://hlinksldjump"/>
          </p:cNvPr>
          <p:cNvSpPr/>
          <p:nvPr/>
        </p:nvSpPr>
        <p:spPr>
          <a:xfrm>
            <a:off x="7967663" y="5600700"/>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3316" name="TextBox 7"/>
          <p:cNvSpPr txBox="1">
            <a:spLocks noChangeArrowheads="1"/>
          </p:cNvSpPr>
          <p:nvPr/>
        </p:nvSpPr>
        <p:spPr bwMode="auto">
          <a:xfrm>
            <a:off x="684213" y="1844675"/>
            <a:ext cx="5183187" cy="646113"/>
          </a:xfrm>
          <a:prstGeom prst="rect">
            <a:avLst/>
          </a:prstGeom>
          <a:noFill/>
          <a:ln w="9525">
            <a:noFill/>
            <a:miter lim="800000"/>
            <a:headEnd/>
            <a:tailEnd/>
          </a:ln>
        </p:spPr>
        <p:txBody>
          <a:bodyPr>
            <a:spAutoFit/>
          </a:bodyPr>
          <a:lstStyle/>
          <a:p>
            <a:pPr algn="just"/>
            <a:r>
              <a:rPr lang="es-ES" sz="1200">
                <a:solidFill>
                  <a:srgbClr val="01004F"/>
                </a:solidFill>
                <a:latin typeface="Eurostile" pitchFamily="34" charset="0"/>
              </a:rPr>
              <a:t> </a:t>
            </a:r>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3317" name="4 Rectángulo"/>
          <p:cNvSpPr>
            <a:spLocks noChangeArrowheads="1"/>
          </p:cNvSpPr>
          <p:nvPr/>
        </p:nvSpPr>
        <p:spPr bwMode="auto">
          <a:xfrm>
            <a:off x="684213" y="1028700"/>
            <a:ext cx="7704137" cy="3784600"/>
          </a:xfrm>
          <a:prstGeom prst="rect">
            <a:avLst/>
          </a:prstGeom>
          <a:noFill/>
          <a:ln w="9525">
            <a:noFill/>
            <a:miter lim="800000"/>
            <a:headEnd/>
            <a:tailEnd/>
          </a:ln>
        </p:spPr>
        <p:txBody>
          <a:bodyPr>
            <a:spAutoFit/>
          </a:bodyPr>
          <a:lstStyle/>
          <a:p>
            <a:r>
              <a:rPr lang="es-MX" sz="2400" b="1"/>
              <a:t>ARTÍCULO 789. NULIDAD DEL FIDEICOMISO.</a:t>
            </a:r>
            <a:r>
              <a:rPr lang="es-MX" sz="2400"/>
              <a:t> Son nulos los fideicomisos:</a:t>
            </a:r>
          </a:p>
          <a:p>
            <a:endParaRPr lang="es-MX" sz="2400"/>
          </a:p>
          <a:p>
            <a:r>
              <a:rPr lang="es-MX" sz="2400"/>
              <a:t>1º. Constituidos en forma secreta.</a:t>
            </a:r>
          </a:p>
          <a:p>
            <a:endParaRPr lang="es-MX" sz="2400"/>
          </a:p>
          <a:p>
            <a:r>
              <a:rPr lang="es-MX" sz="2400"/>
              <a:t>2º. Aquellos en los cuales el beneficio se otorgue a diversas personas, sucesivamente, que deban sustituirse por muerte de la anterior, salvo que la sustitución se efectúe en favor de personas que estén vivas o concebidas a la muerte del fideicomitente.</a:t>
            </a:r>
          </a:p>
        </p:txBody>
      </p:sp>
      <p:sp>
        <p:nvSpPr>
          <p:cNvPr id="6" name="5 Flecha curvada hacia la izquierda">
            <a:hlinkClick r:id="rId2" action="ppaction://hlinksldjump"/>
          </p:cNvPr>
          <p:cNvSpPr/>
          <p:nvPr/>
        </p:nvSpPr>
        <p:spPr>
          <a:xfrm>
            <a:off x="7967663" y="5600700"/>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4340" name="TextBox 7"/>
          <p:cNvSpPr txBox="1">
            <a:spLocks noChangeArrowheads="1"/>
          </p:cNvSpPr>
          <p:nvPr/>
        </p:nvSpPr>
        <p:spPr bwMode="auto">
          <a:xfrm>
            <a:off x="684213" y="1844675"/>
            <a:ext cx="5183187" cy="646113"/>
          </a:xfrm>
          <a:prstGeom prst="rect">
            <a:avLst/>
          </a:prstGeom>
          <a:noFill/>
          <a:ln w="9525">
            <a:noFill/>
            <a:miter lim="800000"/>
            <a:headEnd/>
            <a:tailEnd/>
          </a:ln>
        </p:spPr>
        <p:txBody>
          <a:bodyPr>
            <a:spAutoFit/>
          </a:bodyPr>
          <a:lstStyle/>
          <a:p>
            <a:pPr algn="just"/>
            <a:r>
              <a:rPr lang="es-ES" sz="1200">
                <a:solidFill>
                  <a:srgbClr val="01004F"/>
                </a:solidFill>
                <a:latin typeface="Eurostile" pitchFamily="34" charset="0"/>
              </a:rPr>
              <a:t> </a:t>
            </a:r>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4341" name="4 Rectángulo"/>
          <p:cNvSpPr>
            <a:spLocks noChangeArrowheads="1"/>
          </p:cNvSpPr>
          <p:nvPr/>
        </p:nvSpPr>
        <p:spPr bwMode="auto">
          <a:xfrm>
            <a:off x="0" y="1028700"/>
            <a:ext cx="9144000" cy="5878513"/>
          </a:xfrm>
          <a:prstGeom prst="rect">
            <a:avLst/>
          </a:prstGeom>
          <a:noFill/>
          <a:ln w="9525">
            <a:noFill/>
            <a:miter lim="800000"/>
            <a:headEnd/>
            <a:tailEnd/>
          </a:ln>
        </p:spPr>
        <p:txBody>
          <a:bodyPr>
            <a:spAutoFit/>
          </a:bodyPr>
          <a:lstStyle/>
          <a:p>
            <a:r>
              <a:rPr lang="es-MX" sz="2200" b="1"/>
              <a:t>ARTÍCULO 787. EXTINCIÓN DEL FIDEICOMISO</a:t>
            </a:r>
            <a:r>
              <a:rPr lang="es-MX" sz="2200"/>
              <a:t>. El fideicomiso termina: </a:t>
            </a:r>
          </a:p>
          <a:p>
            <a:endParaRPr lang="es-MX" sz="2200"/>
          </a:p>
          <a:p>
            <a:r>
              <a:rPr lang="es-MX" sz="2200"/>
              <a:t>1º. Por la </a:t>
            </a:r>
            <a:r>
              <a:rPr lang="es-MX" sz="2200" b="1"/>
              <a:t>realización del fin </a:t>
            </a:r>
            <a:r>
              <a:rPr lang="es-MX" sz="2200"/>
              <a:t>para el que fue constituido.</a:t>
            </a:r>
          </a:p>
          <a:p>
            <a:r>
              <a:rPr lang="es-MX" sz="2200"/>
              <a:t>2º. Por hacerse </a:t>
            </a:r>
            <a:r>
              <a:rPr lang="es-MX" sz="2200" b="1"/>
              <a:t>imposible </a:t>
            </a:r>
            <a:r>
              <a:rPr lang="es-MX" sz="2200"/>
              <a:t>su realización.</a:t>
            </a:r>
          </a:p>
          <a:p>
            <a:r>
              <a:rPr lang="es-MX" sz="2200"/>
              <a:t>3º. Por haberse </a:t>
            </a:r>
            <a:r>
              <a:rPr lang="es-MX" sz="2200" b="1"/>
              <a:t>cumplido la condición resolutoria </a:t>
            </a:r>
            <a:r>
              <a:rPr lang="es-MX" sz="2200"/>
              <a:t>a que haya quedado sujeto.</a:t>
            </a:r>
          </a:p>
          <a:p>
            <a:r>
              <a:rPr lang="es-MX" sz="2200"/>
              <a:t>4º. Por </a:t>
            </a:r>
            <a:r>
              <a:rPr lang="es-MX" sz="2200" b="1"/>
              <a:t>convenio expreso </a:t>
            </a:r>
            <a:r>
              <a:rPr lang="es-MX" sz="2200"/>
              <a:t>entre el fideicomitente y el fideicomisario.</a:t>
            </a:r>
          </a:p>
          <a:p>
            <a:r>
              <a:rPr lang="es-MX" sz="2200"/>
              <a:t>5º. Por </a:t>
            </a:r>
            <a:r>
              <a:rPr lang="es-MX" sz="2200" b="1"/>
              <a:t>revocación hecha por el fideicomitente</a:t>
            </a:r>
            <a:r>
              <a:rPr lang="es-MX" sz="2200"/>
              <a:t>, cuando se haya reservado ese derecho en el  documento constitutivo.</a:t>
            </a:r>
          </a:p>
          <a:p>
            <a:r>
              <a:rPr lang="es-MX" sz="2200"/>
              <a:t>6º. </a:t>
            </a:r>
            <a:r>
              <a:rPr lang="es-MX" sz="2200" b="1"/>
              <a:t>Por renuncia, no aceptación o remoción del fiduciario</a:t>
            </a:r>
            <a:r>
              <a:rPr lang="es-MX" sz="2200"/>
              <a:t>, si no fuere posible sustituirlo.</a:t>
            </a:r>
          </a:p>
          <a:p>
            <a:r>
              <a:rPr lang="es-MX" sz="2200"/>
              <a:t>7º. Por el transcurso del </a:t>
            </a:r>
            <a:r>
              <a:rPr lang="es-MX" sz="2200" b="1"/>
              <a:t>plazo máximo de veinticinco años,</a:t>
            </a:r>
            <a:r>
              <a:rPr lang="es-MX" sz="2200"/>
              <a:t> a menos que el fideicomisario sea incapaz, enfermo incurable o institución de asistencia social.</a:t>
            </a:r>
          </a:p>
          <a:p>
            <a:r>
              <a:rPr lang="es-MX" sz="2200"/>
              <a:t>8º. Por </a:t>
            </a:r>
            <a:r>
              <a:rPr lang="es-MX" sz="2200" b="1"/>
              <a:t>sentencia judicial.</a:t>
            </a:r>
          </a:p>
          <a:p>
            <a:endParaRPr lang="es-MX" sz="240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5364" name="TextBox 7"/>
          <p:cNvSpPr txBox="1">
            <a:spLocks noChangeArrowheads="1"/>
          </p:cNvSpPr>
          <p:nvPr/>
        </p:nvSpPr>
        <p:spPr bwMode="auto">
          <a:xfrm>
            <a:off x="684213" y="1844675"/>
            <a:ext cx="5183187" cy="646113"/>
          </a:xfrm>
          <a:prstGeom prst="rect">
            <a:avLst/>
          </a:prstGeom>
          <a:noFill/>
          <a:ln w="9525">
            <a:noFill/>
            <a:miter lim="800000"/>
            <a:headEnd/>
            <a:tailEnd/>
          </a:ln>
        </p:spPr>
        <p:txBody>
          <a:bodyPr>
            <a:spAutoFit/>
          </a:bodyPr>
          <a:lstStyle/>
          <a:p>
            <a:pPr algn="just"/>
            <a:r>
              <a:rPr lang="es-ES" sz="1200">
                <a:solidFill>
                  <a:srgbClr val="01004F"/>
                </a:solidFill>
                <a:latin typeface="Eurostile" pitchFamily="34" charset="0"/>
              </a:rPr>
              <a:t> </a:t>
            </a:r>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5365" name="4 Rectángulo"/>
          <p:cNvSpPr>
            <a:spLocks noChangeArrowheads="1"/>
          </p:cNvSpPr>
          <p:nvPr/>
        </p:nvSpPr>
        <p:spPr bwMode="auto">
          <a:xfrm>
            <a:off x="395288" y="1028700"/>
            <a:ext cx="7993062" cy="4892675"/>
          </a:xfrm>
          <a:prstGeom prst="rect">
            <a:avLst/>
          </a:prstGeom>
          <a:noFill/>
          <a:ln w="9525">
            <a:noFill/>
            <a:miter lim="800000"/>
            <a:headEnd/>
            <a:tailEnd/>
          </a:ln>
        </p:spPr>
        <p:txBody>
          <a:bodyPr>
            <a:spAutoFit/>
          </a:bodyPr>
          <a:lstStyle/>
          <a:p>
            <a:r>
              <a:rPr lang="es-MX" sz="2400" b="1" dirty="0"/>
              <a:t>ARTÍCULO 780. ABUSO DE FIDUCIARIOS. </a:t>
            </a:r>
            <a:r>
              <a:rPr lang="es-MX" sz="2400" dirty="0"/>
              <a:t>Si el fiduciario enajena o grava los bienes </a:t>
            </a:r>
            <a:r>
              <a:rPr lang="es-MX" sz="2400" b="1" dirty="0"/>
              <a:t>en abuso</a:t>
            </a:r>
          </a:p>
          <a:p>
            <a:r>
              <a:rPr lang="es-MX" sz="2400" b="1" dirty="0"/>
              <a:t>de las facultades</a:t>
            </a:r>
            <a:r>
              <a:rPr lang="es-MX" sz="2400" dirty="0"/>
              <a:t> que le otorgue el contrato o el acto constitutivo, el fideicomitente o el fideicomisario, podrán exigirle que </a:t>
            </a:r>
            <a:r>
              <a:rPr lang="es-MX" sz="2400" b="1" dirty="0"/>
              <a:t>responda por los daños y perjuicios </a:t>
            </a:r>
            <a:r>
              <a:rPr lang="es-MX" sz="2400" dirty="0"/>
              <a:t>derivados de la negociación, así como promover su remoción y la imposición a fiduciario de las demás acciones que corresponden.</a:t>
            </a:r>
          </a:p>
          <a:p>
            <a:endParaRPr lang="es-MX" sz="2400" dirty="0"/>
          </a:p>
          <a:p>
            <a:r>
              <a:rPr lang="es-MX" sz="2400" b="1" dirty="0"/>
              <a:t>ARTÍCULO 781. FIDUCIARIO DEBE  IDENTIFICARSE.</a:t>
            </a:r>
            <a:r>
              <a:rPr lang="es-MX" sz="2400" dirty="0"/>
              <a:t> El fiduciario debe declarar que actúa en esa calidad, en todo acto o contrato que otorgue en ejecución del fideicomiso.</a:t>
            </a:r>
          </a:p>
        </p:txBody>
      </p:sp>
      <p:sp>
        <p:nvSpPr>
          <p:cNvPr id="6" name="5 Flecha curvada hacia la izquierda">
            <a:hlinkClick r:id="rId2" action="ppaction://hlinksldjump"/>
          </p:cNvPr>
          <p:cNvSpPr/>
          <p:nvPr/>
        </p:nvSpPr>
        <p:spPr>
          <a:xfrm>
            <a:off x="7967663" y="5600700"/>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dirty="0">
              <a:solidFill>
                <a:srgbClr val="FF0000"/>
              </a:solidFill>
              <a:latin typeface="+mn-lt"/>
              <a:ea typeface="+mn-ea"/>
            </a:endParaRPr>
          </a:p>
        </p:txBody>
      </p:sp>
      <p:sp>
        <p:nvSpPr>
          <p:cNvPr id="16388" name="TextBox 7"/>
          <p:cNvSpPr txBox="1">
            <a:spLocks noChangeArrowheads="1"/>
          </p:cNvSpPr>
          <p:nvPr/>
        </p:nvSpPr>
        <p:spPr bwMode="auto">
          <a:xfrm>
            <a:off x="827088" y="2347913"/>
            <a:ext cx="5905500"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6389" name="4 Rectángulo"/>
          <p:cNvSpPr>
            <a:spLocks noChangeArrowheads="1"/>
          </p:cNvSpPr>
          <p:nvPr/>
        </p:nvSpPr>
        <p:spPr bwMode="auto">
          <a:xfrm>
            <a:off x="539750" y="1125538"/>
            <a:ext cx="8064500" cy="3046412"/>
          </a:xfrm>
          <a:prstGeom prst="rect">
            <a:avLst/>
          </a:prstGeom>
          <a:noFill/>
          <a:ln w="9525">
            <a:noFill/>
            <a:miter lim="800000"/>
            <a:headEnd/>
            <a:tailEnd/>
          </a:ln>
        </p:spPr>
        <p:txBody>
          <a:bodyPr>
            <a:spAutoFit/>
          </a:bodyPr>
          <a:lstStyle/>
          <a:p>
            <a:r>
              <a:rPr lang="es-MX" sz="2400" dirty="0"/>
              <a:t>ARTÍCULO 793. </a:t>
            </a:r>
            <a:r>
              <a:rPr lang="es-MX" sz="2400" b="1" dirty="0"/>
              <a:t>HONORARIOS.</a:t>
            </a:r>
            <a:r>
              <a:rPr lang="es-MX" sz="2400" dirty="0"/>
              <a:t> Los </a:t>
            </a:r>
            <a:r>
              <a:rPr lang="es-MX" sz="2400" b="1" dirty="0"/>
              <a:t>honorarios del fiduciario </a:t>
            </a:r>
            <a:r>
              <a:rPr lang="es-MX" sz="2400" dirty="0"/>
              <a:t>podrán ser a cargo del</a:t>
            </a:r>
            <a:r>
              <a:rPr lang="es-MX" sz="2400" b="1" dirty="0"/>
              <a:t> </a:t>
            </a:r>
            <a:r>
              <a:rPr lang="es-MX" sz="2400" dirty="0"/>
              <a:t>fideicomitente, del fideicomisario o de ambos; en todo caso, el fiduciario tendrá preferencia sobre cualquier otro acreedor para el cobro de honorarios, créditos y de los gastos del mismo</a:t>
            </a:r>
          </a:p>
          <a:p>
            <a:r>
              <a:rPr lang="es-MX" sz="2400" dirty="0"/>
              <a:t>fideicomiso, que tuvieren que hacerse efectivos con los bienes </a:t>
            </a:r>
            <a:r>
              <a:rPr lang="es-MX" sz="2400" dirty="0" err="1"/>
              <a:t>fideicometidos</a:t>
            </a:r>
            <a:r>
              <a:rPr lang="es-MX" sz="2400" dirty="0"/>
              <a:t>.</a:t>
            </a:r>
            <a:endParaRPr lang="es-ES_tradnl" sz="2400" dirty="0"/>
          </a:p>
          <a:p>
            <a:endParaRPr lang="es-MX" sz="2400" dirty="0"/>
          </a:p>
        </p:txBody>
      </p:sp>
      <p:sp>
        <p:nvSpPr>
          <p:cNvPr id="6" name="5 Flecha curvada hacia la izquierda">
            <a:hlinkClick r:id="rId2" action="ppaction://hlinksldjump"/>
          </p:cNvPr>
          <p:cNvSpPr/>
          <p:nvPr/>
        </p:nvSpPr>
        <p:spPr>
          <a:xfrm>
            <a:off x="7872413" y="5661025"/>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0484" name="3 Título"/>
          <p:cNvSpPr>
            <a:spLocks noGrp="1"/>
          </p:cNvSpPr>
          <p:nvPr>
            <p:ph type="ctrTitle"/>
          </p:nvPr>
        </p:nvSpPr>
        <p:spPr>
          <a:xfrm>
            <a:off x="685800" y="2286000"/>
            <a:ext cx="7772400" cy="1714500"/>
          </a:xfrm>
        </p:spPr>
        <p:txBody>
          <a:bodyPr/>
          <a:lstStyle/>
          <a:p>
            <a:pPr eaLnBrk="1" hangingPunct="1"/>
            <a:r>
              <a:rPr lang="es-ES_tradnl" sz="5400" smtClean="0">
                <a:solidFill>
                  <a:srgbClr val="002060"/>
                </a:solidFill>
                <a:latin typeface="Gill Sans MT" pitchFamily="34" charset="0"/>
              </a:rPr>
              <a:t>Trust Anglosajón</a:t>
            </a:r>
            <a:endParaRPr lang="es-ES" sz="5400" smtClean="0">
              <a:solidFill>
                <a:srgbClr val="002060"/>
              </a:solidFill>
              <a:latin typeface="Gill Sans MT" pitchFamily="34" charset="0"/>
            </a:endParaRP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7412" name="TextBox 7"/>
          <p:cNvSpPr txBox="1">
            <a:spLocks noChangeArrowheads="1"/>
          </p:cNvSpPr>
          <p:nvPr/>
        </p:nvSpPr>
        <p:spPr bwMode="auto">
          <a:xfrm>
            <a:off x="654050" y="2154238"/>
            <a:ext cx="3960813" cy="461962"/>
          </a:xfrm>
          <a:prstGeom prst="rect">
            <a:avLst/>
          </a:prstGeom>
          <a:noFill/>
          <a:ln w="9525">
            <a:noFill/>
            <a:miter lim="800000"/>
            <a:headEnd/>
            <a:tailEnd/>
          </a:ln>
        </p:spPr>
        <p:txBody>
          <a:bodyPr>
            <a:spAutoFit/>
          </a:bodyPr>
          <a:lstStyle/>
          <a:p>
            <a:pPr algn="just"/>
            <a:endParaRPr lang="en-US" sz="1200">
              <a:solidFill>
                <a:srgbClr val="01004F"/>
              </a:solidFill>
              <a:latin typeface="Eurostile" pitchFamily="34" charset="0"/>
            </a:endParaRPr>
          </a:p>
          <a:p>
            <a:pPr algn="just"/>
            <a:endParaRPr lang="en-US" sz="1200">
              <a:solidFill>
                <a:srgbClr val="01004F"/>
              </a:solidFill>
              <a:latin typeface="Eurostile" pitchFamily="34" charset="0"/>
            </a:endParaRPr>
          </a:p>
        </p:txBody>
      </p:sp>
      <p:sp>
        <p:nvSpPr>
          <p:cNvPr id="17413" name="4 Rectángulo"/>
          <p:cNvSpPr>
            <a:spLocks noChangeArrowheads="1"/>
          </p:cNvSpPr>
          <p:nvPr/>
        </p:nvSpPr>
        <p:spPr bwMode="auto">
          <a:xfrm>
            <a:off x="539750" y="1125538"/>
            <a:ext cx="8064500" cy="4892675"/>
          </a:xfrm>
          <a:prstGeom prst="rect">
            <a:avLst/>
          </a:prstGeom>
          <a:noFill/>
          <a:ln w="9525">
            <a:noFill/>
            <a:miter lim="800000"/>
            <a:headEnd/>
            <a:tailEnd/>
          </a:ln>
        </p:spPr>
        <p:txBody>
          <a:bodyPr>
            <a:spAutoFit/>
          </a:bodyPr>
          <a:lstStyle/>
          <a:p>
            <a:r>
              <a:rPr lang="es-MX" sz="2400"/>
              <a:t>ARTÍCULO 792. </a:t>
            </a:r>
            <a:r>
              <a:rPr lang="es-MX" sz="2400" b="1"/>
              <a:t>IMPUESTO.</a:t>
            </a:r>
            <a:r>
              <a:rPr lang="es-MX" sz="2400"/>
              <a:t> El documento constitutivo de fideicomiso y la traslación de bienes en fideicomiso, al fiduciario, estarán libres de todo impuesto. Igualmente queda exonerada de todo impuesto la devolución de los bienes fideicometidos al fideicomitente, a la terminación del fideicomiso.</a:t>
            </a:r>
          </a:p>
          <a:p>
            <a:r>
              <a:rPr lang="es-MX" sz="2400"/>
              <a:t>El contrato o acto por el cual el fiduciario traspase o enajene bienes inmuebles al fideicomisario o a terceros, quedará sujeto a todos los impuestos que estuvieren vigentes en la fecha del acto o contrato, pero en caso de fideicomisos testamentarios, en lo que se refiere a inmuebles, el impuesto se graduará según el parentesco del fideicomitente con el respectivo fideicomisario.</a:t>
            </a:r>
          </a:p>
        </p:txBody>
      </p:sp>
      <p:sp>
        <p:nvSpPr>
          <p:cNvPr id="6" name="5 Flecha curvada hacia la izquierda">
            <a:hlinkClick r:id="rId2" action="ppaction://hlinksldjump"/>
          </p:cNvPr>
          <p:cNvSpPr/>
          <p:nvPr/>
        </p:nvSpPr>
        <p:spPr>
          <a:xfrm>
            <a:off x="8237538" y="5876925"/>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18436" name="3 Rectángulo"/>
          <p:cNvSpPr>
            <a:spLocks noChangeArrowheads="1"/>
          </p:cNvSpPr>
          <p:nvPr/>
        </p:nvSpPr>
        <p:spPr bwMode="auto">
          <a:xfrm>
            <a:off x="539750" y="1125538"/>
            <a:ext cx="8064500" cy="5324475"/>
          </a:xfrm>
          <a:prstGeom prst="rect">
            <a:avLst/>
          </a:prstGeom>
          <a:noFill/>
          <a:ln w="9525">
            <a:noFill/>
            <a:miter lim="800000"/>
            <a:headEnd/>
            <a:tailEnd/>
          </a:ln>
        </p:spPr>
        <p:txBody>
          <a:bodyPr>
            <a:spAutoFit/>
          </a:bodyPr>
          <a:lstStyle/>
          <a:p>
            <a:r>
              <a:rPr lang="es-MX" sz="2000" b="1"/>
              <a:t>ARTICULO 76.- Contrato de fideicomiso de inversión.</a:t>
            </a:r>
          </a:p>
          <a:p>
            <a:r>
              <a:rPr lang="es-MX" sz="2000"/>
              <a:t>Los fiduciarios podrán convenir con los agentes la delegación de su función como fiduciarios. El fiduciario delegado podrá realizar todas las actividades propias de un fiduciario y será junto con la entidad delegante, solidariamente responsable por su actuación.</a:t>
            </a:r>
          </a:p>
          <a:p>
            <a:r>
              <a:rPr lang="es-MX" sz="2000"/>
              <a:t>Fideicomisos constituidos para la inversión en valores que se encuentren en </a:t>
            </a:r>
            <a:r>
              <a:rPr lang="es-MX" sz="2000" b="1"/>
              <a:t>oferta pública.</a:t>
            </a:r>
          </a:p>
          <a:p>
            <a:r>
              <a:rPr lang="es-MX" sz="2000"/>
              <a:t>Si como resultado de la constitución del fideicomiso, se acordare la emisión de </a:t>
            </a:r>
            <a:r>
              <a:rPr lang="es-MX" sz="2000" b="1"/>
              <a:t>certificados fiduciarios</a:t>
            </a:r>
            <a:r>
              <a:rPr lang="es-MX" sz="2000"/>
              <a:t>, su oferta pública deberá inscribirse en el registro y a su vez, podrá el fiduciario solicitar su inscripción para cotizarse en bolsa, </a:t>
            </a:r>
            <a:r>
              <a:rPr lang="es-MX" sz="2000" b="1"/>
              <a:t>El documento constitutivo de fideicomiso de inversión, así como sus modificaciones, podrá constar en documento privado;</a:t>
            </a:r>
            <a:r>
              <a:rPr lang="es-MX" sz="2000"/>
              <a:t> y la emisión y negociación de los certificados fiduciarios a que se refiere el presente artículo estarán </a:t>
            </a:r>
            <a:r>
              <a:rPr lang="es-MX" sz="2000" b="1"/>
              <a:t>sujetas únicamente a los requisitos que esta ley establece para realizar oferta pública de valores emitidos por sociedades mercantiles.</a:t>
            </a:r>
          </a:p>
        </p:txBody>
      </p:sp>
      <p:sp>
        <p:nvSpPr>
          <p:cNvPr id="6" name="5 Flecha curvada hacia la izquierda">
            <a:hlinkClick r:id="rId2" action="ppaction://hlinksldjump"/>
          </p:cNvPr>
          <p:cNvSpPr/>
          <p:nvPr/>
        </p:nvSpPr>
        <p:spPr>
          <a:xfrm>
            <a:off x="8237538" y="5876925"/>
            <a:ext cx="731837" cy="836613"/>
          </a:xfrm>
          <a:prstGeom prst="curved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MX">
              <a:solidFill>
                <a:schemeClr val="tx1"/>
              </a:solidFill>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bg>
      <p:bgPr>
        <a:solidFill>
          <a:srgbClr val="FCDCA3"/>
        </a:solidFill>
        <a:effectLst/>
      </p:bgPr>
    </p:bg>
    <p:spTree>
      <p:nvGrpSpPr>
        <p:cNvPr id="1" name=""/>
        <p:cNvGrpSpPr/>
        <p:nvPr/>
      </p:nvGrpSpPr>
      <p:grpSpPr>
        <a:xfrm>
          <a:off x="0" y="0"/>
          <a:ext cx="0" cy="0"/>
          <a:chOff x="0" y="0"/>
          <a:chExt cx="0" cy="0"/>
        </a:xfrm>
      </p:grpSpPr>
      <p:sp>
        <p:nvSpPr>
          <p:cNvPr id="19459" name="2 CuadroTexto"/>
          <p:cNvSpPr txBox="1">
            <a:spLocks noChangeArrowheads="1"/>
          </p:cNvSpPr>
          <p:nvPr/>
        </p:nvSpPr>
        <p:spPr bwMode="auto">
          <a:xfrm>
            <a:off x="468313" y="620713"/>
            <a:ext cx="8351837" cy="1200329"/>
          </a:xfrm>
          <a:prstGeom prst="rect">
            <a:avLst/>
          </a:prstGeom>
          <a:solidFill>
            <a:srgbClr val="FCDCA3"/>
          </a:solidFill>
          <a:ln w="9525">
            <a:noFill/>
            <a:miter lim="800000"/>
            <a:headEnd/>
            <a:tailEnd/>
          </a:ln>
        </p:spPr>
        <p:txBody>
          <a:bodyPr>
            <a:spAutoFit/>
          </a:bodyPr>
          <a:lstStyle/>
          <a:p>
            <a:pPr algn="ctr"/>
            <a:r>
              <a:rPr lang="es-ES_tradnl" sz="7200" b="1" dirty="0"/>
              <a:t>TITULARIZACIÓN</a:t>
            </a:r>
            <a:endParaRPr lang="es-MX" sz="7200" b="1"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0485" name="4 Marcador de contenido"/>
          <p:cNvSpPr>
            <a:spLocks noGrp="1"/>
          </p:cNvSpPr>
          <p:nvPr>
            <p:ph idx="1"/>
          </p:nvPr>
        </p:nvSpPr>
        <p:spPr/>
        <p:txBody>
          <a:bodyPr/>
          <a:lstStyle/>
          <a:p>
            <a:endParaRPr lang="es-ES_tradnl" dirty="0" smtClean="0"/>
          </a:p>
          <a:p>
            <a:r>
              <a:rPr lang="es-ES_tradnl" dirty="0" smtClean="0"/>
              <a:t>Titularización – Títulos Valores</a:t>
            </a:r>
            <a:r>
              <a:rPr lang="es-GT" dirty="0" smtClean="0"/>
              <a:t>	</a:t>
            </a:r>
          </a:p>
          <a:p>
            <a:r>
              <a:rPr lang="es-MX" dirty="0" err="1" smtClean="0"/>
              <a:t>Bursatilización</a:t>
            </a:r>
            <a:r>
              <a:rPr lang="es-MX" dirty="0" smtClean="0"/>
              <a:t> – Bolsa de Valores</a:t>
            </a:r>
          </a:p>
          <a:p>
            <a:r>
              <a:rPr lang="es-ES_tradnl" dirty="0" err="1" smtClean="0"/>
              <a:t>Securitización</a:t>
            </a:r>
            <a:r>
              <a:rPr lang="es-ES_tradnl" dirty="0" smtClean="0"/>
              <a:t> – </a:t>
            </a:r>
            <a:r>
              <a:rPr lang="es-ES_tradnl" dirty="0" err="1" smtClean="0"/>
              <a:t>Securities</a:t>
            </a:r>
            <a:r>
              <a:rPr lang="es-ES_tradnl" dirty="0" smtClean="0"/>
              <a:t> (Valores)</a:t>
            </a:r>
          </a:p>
          <a:p>
            <a:pPr>
              <a:buFont typeface="Arial" pitchFamily="34" charset="0"/>
              <a:buNone/>
            </a:pPr>
            <a:endParaRPr lang="es-ES_tradnl" dirty="0" smtClean="0"/>
          </a:p>
        </p:txBody>
      </p:sp>
      <p:sp>
        <p:nvSpPr>
          <p:cNvPr id="20484" name="5 Título"/>
          <p:cNvSpPr>
            <a:spLocks noGrp="1"/>
          </p:cNvSpPr>
          <p:nvPr>
            <p:ph type="title"/>
          </p:nvPr>
        </p:nvSpPr>
        <p:spPr>
          <a:xfrm>
            <a:off x="457200" y="457200"/>
            <a:ext cx="8229600" cy="1143000"/>
          </a:xfrm>
        </p:spPr>
        <p:txBody>
          <a:bodyPr/>
          <a:lstStyle/>
          <a:p>
            <a:r>
              <a:rPr lang="es-ES_tradnl" sz="5400" b="1" dirty="0" smtClean="0"/>
              <a:t>Denominaciones</a:t>
            </a:r>
            <a:endParaRPr lang="es-MX" sz="5400" b="1" dirty="0"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1509" name="4 Marcador de contenido"/>
          <p:cNvSpPr>
            <a:spLocks noGrp="1"/>
          </p:cNvSpPr>
          <p:nvPr>
            <p:ph idx="1"/>
          </p:nvPr>
        </p:nvSpPr>
        <p:spPr>
          <a:xfrm>
            <a:off x="457200" y="1989138"/>
            <a:ext cx="8229600" cy="4137025"/>
          </a:xfrm>
        </p:spPr>
        <p:txBody>
          <a:bodyPr/>
          <a:lstStyle/>
          <a:p>
            <a:pPr>
              <a:buFont typeface="Arial" pitchFamily="34" charset="0"/>
              <a:buNone/>
            </a:pPr>
            <a:r>
              <a:rPr lang="es-GT" smtClean="0"/>
              <a:t>	Es un mecanismo de financiamiento que consiste en </a:t>
            </a:r>
            <a:r>
              <a:rPr lang="es-GT" b="1" smtClean="0"/>
              <a:t>transformar activos o bienes, actuales o futuros, en valores negociables </a:t>
            </a:r>
            <a:r>
              <a:rPr lang="es-GT" smtClean="0"/>
              <a:t>en el Mercado de Valores, para </a:t>
            </a:r>
            <a:r>
              <a:rPr lang="es-GT" b="1" smtClean="0"/>
              <a:t>obtener liquidez </a:t>
            </a:r>
            <a:r>
              <a:rPr lang="es-GT" smtClean="0"/>
              <a:t>en condiciones competitivas de mercado, con la consecuente reducción de los costos financieros.</a:t>
            </a:r>
            <a:r>
              <a:rPr lang="es-ES" smtClean="0"/>
              <a:t> </a:t>
            </a:r>
            <a:endParaRPr lang="es-MX" smtClean="0"/>
          </a:p>
        </p:txBody>
      </p:sp>
      <p:sp>
        <p:nvSpPr>
          <p:cNvPr id="21508" name="3 Título"/>
          <p:cNvSpPr>
            <a:spLocks noGrp="1"/>
          </p:cNvSpPr>
          <p:nvPr>
            <p:ph type="title"/>
          </p:nvPr>
        </p:nvSpPr>
        <p:spPr>
          <a:xfrm>
            <a:off x="457200" y="692150"/>
            <a:ext cx="8229600" cy="1143000"/>
          </a:xfrm>
        </p:spPr>
        <p:txBody>
          <a:bodyPr/>
          <a:lstStyle/>
          <a:p>
            <a:r>
              <a:rPr lang="es-ES_tradnl" b="1" smtClean="0"/>
              <a:t>Titularización</a:t>
            </a:r>
            <a:endParaRPr lang="es-MX" b="1" smtClean="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2533" name="4 Marcador de contenido"/>
          <p:cNvSpPr>
            <a:spLocks noGrp="1"/>
          </p:cNvSpPr>
          <p:nvPr>
            <p:ph idx="1"/>
          </p:nvPr>
        </p:nvSpPr>
        <p:spPr>
          <a:xfrm>
            <a:off x="457200" y="1989138"/>
            <a:ext cx="8229600" cy="4464050"/>
          </a:xfrm>
        </p:spPr>
        <p:txBody>
          <a:bodyPr>
            <a:normAutofit lnSpcReduction="10000"/>
          </a:bodyPr>
          <a:lstStyle/>
          <a:p>
            <a:pPr>
              <a:buFont typeface="Arial" pitchFamily="34" charset="0"/>
              <a:buNone/>
            </a:pPr>
            <a:r>
              <a:rPr lang="es-GT" dirty="0" smtClean="0"/>
              <a:t>	Carlos </a:t>
            </a:r>
            <a:r>
              <a:rPr lang="es-GT" dirty="0" err="1" smtClean="0"/>
              <a:t>Raviglione</a:t>
            </a:r>
            <a:r>
              <a:rPr lang="es-GT" dirty="0" smtClean="0"/>
              <a:t>, define la Titularización, como “</a:t>
            </a:r>
            <a:r>
              <a:rPr lang="es-GT" i="1" dirty="0" smtClean="0"/>
              <a:t>un mecanismo financiero que permite </a:t>
            </a:r>
            <a:r>
              <a:rPr lang="es-GT" b="1" i="1" dirty="0" smtClean="0"/>
              <a:t>movilizar carteras de créditos relativamente ilíquidos</a:t>
            </a:r>
            <a:r>
              <a:rPr lang="es-GT" i="1" dirty="0" smtClean="0"/>
              <a:t>, por medio de un vehículo legal, a través de la creación, emisión y colocación en el Mercado de Capitales de </a:t>
            </a:r>
            <a:r>
              <a:rPr lang="es-GT" b="1" i="1" dirty="0" smtClean="0"/>
              <a:t>títulos valores</a:t>
            </a:r>
            <a:r>
              <a:rPr lang="es-GT" i="1" dirty="0" smtClean="0"/>
              <a:t>, respaldados por el propio conjunto de activos que le dieron origen; básicamente es la afectación de un crédito a un título”.</a:t>
            </a:r>
            <a:endParaRPr lang="es-MX" dirty="0" smtClean="0"/>
          </a:p>
        </p:txBody>
      </p:sp>
      <p:sp>
        <p:nvSpPr>
          <p:cNvPr id="22532" name="3 Título"/>
          <p:cNvSpPr>
            <a:spLocks noGrp="1"/>
          </p:cNvSpPr>
          <p:nvPr>
            <p:ph type="title"/>
          </p:nvPr>
        </p:nvSpPr>
        <p:spPr>
          <a:xfrm>
            <a:off x="457200" y="692150"/>
            <a:ext cx="8229600" cy="1143000"/>
          </a:xfrm>
        </p:spPr>
        <p:txBody>
          <a:bodyPr/>
          <a:lstStyle/>
          <a:p>
            <a:r>
              <a:rPr lang="es-ES_tradnl" b="1" smtClean="0"/>
              <a:t>Titularización</a:t>
            </a:r>
            <a:endParaRPr lang="es-MX" b="1" smtClean="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350" y="0"/>
            <a:ext cx="913765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pic>
        <p:nvPicPr>
          <p:cNvPr id="23557" name="Picture 4" descr="p5"/>
          <p:cNvPicPr>
            <a:picLocks noGrp="1" noChangeAspect="1" noChangeArrowheads="1"/>
          </p:cNvPicPr>
          <p:nvPr>
            <p:ph idx="1"/>
          </p:nvPr>
        </p:nvPicPr>
        <p:blipFill>
          <a:blip r:embed="rId2"/>
          <a:srcRect/>
          <a:stretch>
            <a:fillRect/>
          </a:stretch>
        </p:blipFill>
        <p:spPr>
          <a:xfrm>
            <a:off x="6350" y="1557338"/>
            <a:ext cx="8680450" cy="1555750"/>
          </a:xfrm>
          <a:noFill/>
        </p:spPr>
      </p:pic>
      <p:sp>
        <p:nvSpPr>
          <p:cNvPr id="23556" name="4 Título"/>
          <p:cNvSpPr>
            <a:spLocks noGrp="1"/>
          </p:cNvSpPr>
          <p:nvPr>
            <p:ph type="title"/>
          </p:nvPr>
        </p:nvSpPr>
        <p:spPr>
          <a:xfrm>
            <a:off x="457200" y="692150"/>
            <a:ext cx="8229600" cy="1143000"/>
          </a:xfrm>
        </p:spPr>
        <p:txBody>
          <a:bodyPr/>
          <a:lstStyle/>
          <a:p>
            <a:r>
              <a:rPr lang="es-ES_tradnl" smtClean="0"/>
              <a:t>Proceso</a:t>
            </a:r>
            <a:endParaRPr lang="es-MX" smtClean="0"/>
          </a:p>
        </p:txBody>
      </p:sp>
      <p:sp>
        <p:nvSpPr>
          <p:cNvPr id="23558" name="7 CuadroTexto"/>
          <p:cNvSpPr txBox="1">
            <a:spLocks noChangeArrowheads="1"/>
          </p:cNvSpPr>
          <p:nvPr/>
        </p:nvSpPr>
        <p:spPr bwMode="auto">
          <a:xfrm>
            <a:off x="457200" y="3113088"/>
            <a:ext cx="8229600" cy="3170237"/>
          </a:xfrm>
          <a:prstGeom prst="rect">
            <a:avLst/>
          </a:prstGeom>
          <a:noFill/>
          <a:ln w="9525">
            <a:noFill/>
            <a:miter lim="800000"/>
            <a:headEnd/>
            <a:tailEnd/>
          </a:ln>
        </p:spPr>
        <p:txBody>
          <a:bodyPr>
            <a:spAutoFit/>
          </a:bodyPr>
          <a:lstStyle/>
          <a:p>
            <a:r>
              <a:rPr lang="es-ES_tradnl" sz="2000" b="1"/>
              <a:t>ACTIVOS FINANCIEROS – FLUJOS DE CAJA PREDECIBLES</a:t>
            </a:r>
          </a:p>
          <a:p>
            <a:endParaRPr lang="es-ES_tradnl" sz="2000" b="1"/>
          </a:p>
          <a:p>
            <a:r>
              <a:rPr lang="es-ES_tradnl" sz="2000" b="1"/>
              <a:t>ORIGINADOR – PROPIETARIO DE ACTIVO SUBYACENTE</a:t>
            </a:r>
          </a:p>
          <a:p>
            <a:endParaRPr lang="es-ES_tradnl" sz="2000" b="1"/>
          </a:p>
          <a:p>
            <a:r>
              <a:rPr lang="es-ES_tradnl" sz="2000" b="1"/>
              <a:t>VEHÍCULO DE PROPÓSITO ESPECIAL (VPE):</a:t>
            </a:r>
          </a:p>
          <a:p>
            <a:pPr lvl="1">
              <a:buFont typeface="Arial" pitchFamily="34" charset="0"/>
              <a:buChar char="•"/>
            </a:pPr>
            <a:r>
              <a:rPr lang="es-ES_tradnl" sz="2000" b="1"/>
              <a:t>RECIBE PATRIMONIO</a:t>
            </a:r>
          </a:p>
          <a:p>
            <a:pPr lvl="1">
              <a:buFont typeface="Arial" pitchFamily="34" charset="0"/>
              <a:buChar char="•"/>
            </a:pPr>
            <a:r>
              <a:rPr lang="es-ES_tradnl" sz="2000" b="1"/>
              <a:t>INTEGRA PATRIMONIO AUTONOMO</a:t>
            </a:r>
          </a:p>
          <a:p>
            <a:pPr lvl="1">
              <a:buFont typeface="Arial" pitchFamily="34" charset="0"/>
              <a:buChar char="•"/>
            </a:pPr>
            <a:r>
              <a:rPr lang="es-ES_tradnl" sz="2000" b="1"/>
              <a:t>EMITE VALORES</a:t>
            </a:r>
          </a:p>
          <a:p>
            <a:pPr lvl="1"/>
            <a:endParaRPr lang="es-ES_tradnl" sz="2000" b="1"/>
          </a:p>
          <a:p>
            <a:r>
              <a:rPr lang="es-ES_tradnl" sz="2000" b="1"/>
              <a:t>INVERSIONISTAS –COMPRAN VALORES</a:t>
            </a:r>
            <a:endParaRPr lang="es-MX" sz="2000" b="1"/>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pic>
        <p:nvPicPr>
          <p:cNvPr id="24581" name="Picture 4" descr="p10"/>
          <p:cNvPicPr>
            <a:picLocks noGrp="1" noChangeAspect="1" noChangeArrowheads="1"/>
          </p:cNvPicPr>
          <p:nvPr>
            <p:ph idx="1"/>
          </p:nvPr>
        </p:nvPicPr>
        <p:blipFill>
          <a:blip r:embed="rId2"/>
          <a:srcRect/>
          <a:stretch>
            <a:fillRect/>
          </a:stretch>
        </p:blipFill>
        <p:spPr>
          <a:xfrm>
            <a:off x="123825" y="1835150"/>
            <a:ext cx="8562975" cy="4464050"/>
          </a:xfrm>
          <a:noFill/>
        </p:spPr>
      </p:pic>
      <p:sp>
        <p:nvSpPr>
          <p:cNvPr id="24580" name="3 Título"/>
          <p:cNvSpPr>
            <a:spLocks noGrp="1"/>
          </p:cNvSpPr>
          <p:nvPr>
            <p:ph type="title"/>
          </p:nvPr>
        </p:nvSpPr>
        <p:spPr>
          <a:xfrm>
            <a:off x="457200" y="692150"/>
            <a:ext cx="8229600" cy="1143000"/>
          </a:xfrm>
        </p:spPr>
        <p:txBody>
          <a:bodyPr/>
          <a:lstStyle/>
          <a:p>
            <a:r>
              <a:rPr lang="es-ES_tradnl" dirty="0" smtClean="0"/>
              <a:t>Esquema de Titularización</a:t>
            </a:r>
            <a:endParaRPr lang="es-MX" dirty="0" smtClean="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25605" name="4 Marcador de contenido"/>
          <p:cNvSpPr>
            <a:spLocks noGrp="1"/>
          </p:cNvSpPr>
          <p:nvPr>
            <p:ph idx="1"/>
          </p:nvPr>
        </p:nvSpPr>
        <p:spPr/>
        <p:txBody>
          <a:bodyPr/>
          <a:lstStyle/>
          <a:p>
            <a:r>
              <a:rPr lang="es-GT" dirty="0" smtClean="0"/>
              <a:t>Flujos de fondos predecibles;</a:t>
            </a:r>
            <a:endParaRPr lang="es-ES" dirty="0" smtClean="0"/>
          </a:p>
          <a:p>
            <a:r>
              <a:rPr lang="es-GT" dirty="0" smtClean="0"/>
              <a:t>Vencimientos futuros;</a:t>
            </a:r>
            <a:endParaRPr lang="es-ES" dirty="0" smtClean="0"/>
          </a:p>
          <a:p>
            <a:r>
              <a:rPr lang="es-GT" dirty="0" smtClean="0"/>
              <a:t>Bajo índices de mora;</a:t>
            </a:r>
            <a:endParaRPr lang="es-ES" dirty="0" smtClean="0"/>
          </a:p>
          <a:p>
            <a:r>
              <a:rPr lang="es-GT" dirty="0" smtClean="0"/>
              <a:t>Diversidad de obligados;</a:t>
            </a:r>
            <a:endParaRPr lang="es-ES" dirty="0" smtClean="0"/>
          </a:p>
          <a:p>
            <a:r>
              <a:rPr lang="es-GT" dirty="0" smtClean="0"/>
              <a:t>Alta generación de liquidez </a:t>
            </a:r>
          </a:p>
          <a:p>
            <a:r>
              <a:rPr lang="es-GT" dirty="0" smtClean="0"/>
              <a:t>Uniformidad</a:t>
            </a:r>
            <a:endParaRPr lang="es-ES" dirty="0" smtClean="0"/>
          </a:p>
        </p:txBody>
      </p:sp>
      <p:sp>
        <p:nvSpPr>
          <p:cNvPr id="25604" name="3 Título"/>
          <p:cNvSpPr>
            <a:spLocks noGrp="1"/>
          </p:cNvSpPr>
          <p:nvPr>
            <p:ph type="title"/>
          </p:nvPr>
        </p:nvSpPr>
        <p:spPr>
          <a:xfrm>
            <a:off x="457200" y="457200"/>
            <a:ext cx="8229600" cy="1143000"/>
          </a:xfrm>
        </p:spPr>
        <p:txBody>
          <a:bodyPr/>
          <a:lstStyle/>
          <a:p>
            <a:r>
              <a:rPr lang="es-ES_tradnl" b="1" smtClean="0"/>
              <a:t>Activos Financieros</a:t>
            </a:r>
            <a:endParaRPr lang="es-MX" b="1" smtClean="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0" y="0"/>
            <a:ext cx="9144000" cy="6858000"/>
          </a:xfrm>
          <a:prstGeom prst="rect">
            <a:avLst/>
          </a:prstGeom>
          <a:solidFill>
            <a:srgbClr val="FCDCA3"/>
          </a:solidFill>
          <a:ln w="9525">
            <a:solidFill>
              <a:srgbClr val="FCDCA3"/>
            </a:solidFill>
            <a:miter lim="800000"/>
            <a:headEnd/>
            <a:tailEnd/>
          </a:ln>
          <a:effectLst>
            <a:outerShdw dist="23000" dir="5400000" rotWithShape="0">
              <a:srgbClr val="808080">
                <a:alpha val="34999"/>
              </a:srgbClr>
            </a:outerShdw>
          </a:effectLst>
        </p:spPr>
        <p:txBody>
          <a:bodyPr anchor="ctr"/>
          <a:lstStyle/>
          <a:p>
            <a:pPr algn="ctr">
              <a:defRPr/>
            </a:pPr>
            <a:endParaRPr lang="en-US">
              <a:solidFill>
                <a:srgbClr val="FF0000"/>
              </a:solidFill>
              <a:latin typeface="+mn-lt"/>
              <a:ea typeface="+mn-ea"/>
            </a:endParaRPr>
          </a:p>
        </p:txBody>
      </p:sp>
      <p:sp>
        <p:nvSpPr>
          <p:cNvPr id="5" name="4 Marcador de contenido"/>
          <p:cNvSpPr>
            <a:spLocks noGrp="1"/>
          </p:cNvSpPr>
          <p:nvPr>
            <p:ph idx="1"/>
          </p:nvPr>
        </p:nvSpPr>
        <p:spPr>
          <a:xfrm>
            <a:off x="457200" y="1557338"/>
            <a:ext cx="8229600" cy="4568825"/>
          </a:xfrm>
        </p:spPr>
        <p:txBody>
          <a:bodyPr/>
          <a:lstStyle/>
          <a:p>
            <a:pPr marL="609600" indent="-609600">
              <a:lnSpc>
                <a:spcPct val="90000"/>
              </a:lnSpc>
              <a:defRPr/>
            </a:pPr>
            <a:r>
              <a:rPr lang="es-GT" dirty="0" smtClean="0"/>
              <a:t>PARA ORIGINADOR: Posibilitar la disminución del costo del endeudamiento con la existencia de inversionistas de largo plazo. </a:t>
            </a:r>
          </a:p>
          <a:p>
            <a:pPr marL="609600" indent="-609600">
              <a:lnSpc>
                <a:spcPct val="90000"/>
              </a:lnSpc>
              <a:defRPr/>
            </a:pPr>
            <a:r>
              <a:rPr lang="es-GT" dirty="0" smtClean="0"/>
              <a:t>PARA INVERSIONISTA: Brindar mayor rendimiento al inversionista, superior al que pueda obtener con inversiones financieras o bancarias tradicionales. </a:t>
            </a:r>
          </a:p>
          <a:p>
            <a:pPr marL="609600" indent="-609600">
              <a:lnSpc>
                <a:spcPct val="90000"/>
              </a:lnSpc>
              <a:defRPr/>
            </a:pPr>
            <a:r>
              <a:rPr lang="es-GT" dirty="0" smtClean="0"/>
              <a:t>PARA MERCADO: Instrumentos de mediano y largo plazo, estabilidad.  </a:t>
            </a:r>
            <a:endParaRPr lang="es-ES" dirty="0" smtClean="0"/>
          </a:p>
          <a:p>
            <a:pPr>
              <a:defRPr/>
            </a:pPr>
            <a:endParaRPr lang="es-MX" dirty="0"/>
          </a:p>
        </p:txBody>
      </p:sp>
      <p:sp>
        <p:nvSpPr>
          <p:cNvPr id="26628" name="3 Título"/>
          <p:cNvSpPr>
            <a:spLocks noGrp="1"/>
          </p:cNvSpPr>
          <p:nvPr>
            <p:ph type="title"/>
          </p:nvPr>
        </p:nvSpPr>
        <p:spPr>
          <a:xfrm>
            <a:off x="457200" y="476250"/>
            <a:ext cx="8229600" cy="865188"/>
          </a:xfrm>
        </p:spPr>
        <p:txBody>
          <a:bodyPr/>
          <a:lstStyle/>
          <a:p>
            <a:r>
              <a:rPr lang="es-ES_tradnl" b="1" dirty="0" smtClean="0"/>
              <a:t>Beneficios</a:t>
            </a:r>
            <a:endParaRPr lang="es-MX"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DY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CDCA3"/>
        </a:solidFill>
        <a:ln w="9525">
          <a:solidFill>
            <a:srgbClr val="FCDCA3"/>
          </a:solidFill>
          <a:miter lim="800000"/>
          <a:headEnd/>
          <a:tailEnd/>
        </a:ln>
        <a:effectLst>
          <a:outerShdw dist="23000" dir="5400000" rotWithShape="0">
            <a:srgbClr val="808080">
              <a:alpha val="34999"/>
            </a:srgbClr>
          </a:outerShdw>
        </a:effectLst>
      </a:spPr>
      <a:bodyPr anchor="ctr"/>
      <a:lstStyle>
        <a:defPPr algn="ctr">
          <a:defRPr>
            <a:solidFill>
              <a:srgbClr val="FF0000"/>
            </a:solidFill>
            <a:latin typeface="+mn-lt"/>
            <a:ea typeface="+mn-ea"/>
          </a:defRPr>
        </a:defPPr>
      </a:lst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DDYA</Template>
  <TotalTime>5038589</TotalTime>
  <Words>5482</Words>
  <Application>Microsoft Office PowerPoint</Application>
  <PresentationFormat>Presentación en pantalla (4:3)</PresentationFormat>
  <Paragraphs>821</Paragraphs>
  <Slides>148</Slides>
  <Notes>2</Notes>
  <HiddenSlides>3</HiddenSlides>
  <MMClips>0</MMClips>
  <ScaleCrop>false</ScaleCrop>
  <HeadingPairs>
    <vt:vector size="4" baseType="variant">
      <vt:variant>
        <vt:lpstr>Tema</vt:lpstr>
      </vt:variant>
      <vt:variant>
        <vt:i4>1</vt:i4>
      </vt:variant>
      <vt:variant>
        <vt:lpstr>Títulos de diapositiva</vt:lpstr>
      </vt:variant>
      <vt:variant>
        <vt:i4>148</vt:i4>
      </vt:variant>
    </vt:vector>
  </HeadingPairs>
  <TitlesOfParts>
    <vt:vector size="149" baseType="lpstr">
      <vt:lpstr>DDYA</vt:lpstr>
      <vt:lpstr>ADMINISTRACIÓN FIDUCIARIA</vt:lpstr>
      <vt:lpstr>Antecedente del Derecho Romano</vt:lpstr>
      <vt:lpstr>Antecedente del Derecho Romano</vt:lpstr>
      <vt:lpstr>Fiducia</vt:lpstr>
      <vt:lpstr>Tipos de Fiducia</vt:lpstr>
      <vt:lpstr>fiducia cum creditore</vt:lpstr>
      <vt:lpstr>fiducia cum amico </vt:lpstr>
      <vt:lpstr>Derecho romano post clásico</vt:lpstr>
      <vt:lpstr>Trust Anglosajón</vt:lpstr>
      <vt:lpstr>Trust</vt:lpstr>
      <vt:lpstr>Trust</vt:lpstr>
      <vt:lpstr>Sujetos del Trust</vt:lpstr>
      <vt:lpstr>Trust expreso y Trust implícito</vt:lpstr>
      <vt:lpstr>Anticresis</vt:lpstr>
      <vt:lpstr>Anticresis  derecho real de garantía</vt:lpstr>
      <vt:lpstr>Anticresis en Argentina</vt:lpstr>
      <vt:lpstr>Fideicomiso</vt:lpstr>
      <vt:lpstr>FIDEICOMISO</vt:lpstr>
      <vt:lpstr>CONTRATO DE FIDEICOMISO</vt:lpstr>
      <vt:lpstr>Fideicomiso</vt:lpstr>
      <vt:lpstr>Naturaleza Jurídica</vt:lpstr>
      <vt:lpstr>El Fideicomiso</vt:lpstr>
      <vt:lpstr>Fideicomiso - concepto</vt:lpstr>
      <vt:lpstr>Propiedad Fiduciaria –  Patrimonio Fideicometido</vt:lpstr>
      <vt:lpstr>Fideicomiso</vt:lpstr>
      <vt:lpstr>Operación Bancaria - neutra</vt:lpstr>
      <vt:lpstr>Fidei-comiso:</vt:lpstr>
      <vt:lpstr>Fideicomitente</vt:lpstr>
      <vt:lpstr>Fiduciario</vt:lpstr>
      <vt:lpstr>Fideicomisario</vt:lpstr>
      <vt:lpstr>Coincidencia de Partes</vt:lpstr>
      <vt:lpstr>Diapositiva 32</vt:lpstr>
      <vt:lpstr>Marco Legal</vt:lpstr>
      <vt:lpstr>Código de Comercio</vt:lpstr>
      <vt:lpstr>Código de Comercio 766 - 793</vt:lpstr>
      <vt:lpstr>Clasificación</vt:lpstr>
      <vt:lpstr>DE ADMINISTRACIÓN</vt:lpstr>
      <vt:lpstr>DE GARANTÍA</vt:lpstr>
      <vt:lpstr>DE INVERSIÓN</vt:lpstr>
      <vt:lpstr>Fiduciario Delegado</vt:lpstr>
      <vt:lpstr>CERTIFICADOS FIDUCIARIOS</vt:lpstr>
      <vt:lpstr>CERTIFICADOS FIDUCIARIOS</vt:lpstr>
      <vt:lpstr>Otras Operaciones de Confianza</vt:lpstr>
      <vt:lpstr>FIDEICOMISO PÚBLICO</vt:lpstr>
      <vt:lpstr>El Estado o alguna institución del Estado es Fideicomitente</vt:lpstr>
      <vt:lpstr>Dos Visiones del Mundo</vt:lpstr>
      <vt:lpstr>Encargo Fiduciario Administrativo</vt:lpstr>
      <vt:lpstr>Fideicomiso Público</vt:lpstr>
      <vt:lpstr>¿Puede el Estado instituir Fideicomisos?</vt:lpstr>
      <vt:lpstr>¿Puede el Estado instituir Fideicomisos?</vt:lpstr>
      <vt:lpstr>¿Puede el Estado instituir Fideicomisos?</vt:lpstr>
      <vt:lpstr>Encargo Fiduciario Administrativo</vt:lpstr>
      <vt:lpstr>Artículo 51 LOE (Transitorio) FONDOS SOCIALES.</vt:lpstr>
      <vt:lpstr>Artículo 33 LOP  FIDEICOMISOS</vt:lpstr>
      <vt:lpstr>FONDOS SOCIALES QUE DEPENDAN DE UN MINISTRIO DE ESTADO</vt:lpstr>
      <vt:lpstr>Fondo Social</vt:lpstr>
      <vt:lpstr>Acuerdos de Paz 29/12/96</vt:lpstr>
      <vt:lpstr>Disposiciones especiales sobre Fideicomisos Públicos</vt:lpstr>
      <vt:lpstr>Fideicomisos Públicos constituidos</vt:lpstr>
      <vt:lpstr>Fideicomiso Público sin Movimiento</vt:lpstr>
      <vt:lpstr>Fideicomisos derivados</vt:lpstr>
      <vt:lpstr>Personería del Estado</vt:lpstr>
      <vt:lpstr>Fiscalización de Fideicomisos Públicos</vt:lpstr>
      <vt:lpstr>Manual para la Administración de Fideicomisos de la Administración Central</vt:lpstr>
      <vt:lpstr>Responsables de los fideicomisos </vt:lpstr>
      <vt:lpstr>Consideraciones</vt:lpstr>
      <vt:lpstr>La facultad legal de celebrar un contrato de Fideicomiso</vt:lpstr>
      <vt:lpstr>El sistema utilizado para la contratación del Fiduciario</vt:lpstr>
      <vt:lpstr>Fideicomisos Sucesivos</vt:lpstr>
      <vt:lpstr>La formalización del contrato de fideicomiso</vt:lpstr>
      <vt:lpstr>Comité Técnico</vt:lpstr>
      <vt:lpstr>Sistema de Contrataciones del Fideicomiso</vt:lpstr>
      <vt:lpstr>Fiscalización</vt:lpstr>
      <vt:lpstr>Disolución</vt:lpstr>
      <vt:lpstr>Liquidación</vt:lpstr>
      <vt:lpstr>Marco Legal</vt:lpstr>
      <vt:lpstr>Marco Legal</vt:lpstr>
      <vt:lpstr>Marco Legal</vt:lpstr>
      <vt:lpstr>Marco Legal</vt:lpstr>
      <vt:lpstr>Diapositiva 80</vt:lpstr>
      <vt:lpstr>Diapositiva 81</vt:lpstr>
      <vt:lpstr>Diapositiva 82</vt:lpstr>
      <vt:lpstr>Diapositiva 83</vt:lpstr>
      <vt:lpstr>Diapositiva 84</vt:lpstr>
      <vt:lpstr>Diapositiva 85</vt:lpstr>
      <vt:lpstr>Diapositiva 86</vt:lpstr>
      <vt:lpstr>Diapositiva 87</vt:lpstr>
      <vt:lpstr>Diapositiva 88</vt:lpstr>
      <vt:lpstr>Diapositiva 89</vt:lpstr>
      <vt:lpstr>Diapositiva 90</vt:lpstr>
      <vt:lpstr>Diapositiva 91</vt:lpstr>
      <vt:lpstr>Diapositiva 92</vt:lpstr>
      <vt:lpstr>Denominaciones</vt:lpstr>
      <vt:lpstr>Titularización</vt:lpstr>
      <vt:lpstr>Titularización</vt:lpstr>
      <vt:lpstr>Proceso</vt:lpstr>
      <vt:lpstr>Esquema de Titularización</vt:lpstr>
      <vt:lpstr>Activos Financieros</vt:lpstr>
      <vt:lpstr>Beneficios</vt:lpstr>
      <vt:lpstr>Mecanismos de Cobertura</vt:lpstr>
      <vt:lpstr>Modalidades:</vt:lpstr>
      <vt:lpstr>Diapositiva 102</vt:lpstr>
      <vt:lpstr>Consejo de Administración Fiduciaria</vt:lpstr>
      <vt:lpstr>Administración = Gestionar</vt:lpstr>
      <vt:lpstr>Problema de Agencia</vt:lpstr>
      <vt:lpstr>Gobierno Corporativo - Alineación</vt:lpstr>
      <vt:lpstr>Fiduciario</vt:lpstr>
      <vt:lpstr>Fideicomisario → Oddball</vt:lpstr>
      <vt:lpstr>Actividad Fiduciaria - Servicios</vt:lpstr>
      <vt:lpstr>Gestión (medio) vrs. Resultado</vt:lpstr>
      <vt:lpstr>deber de lealtad fiduciaria</vt:lpstr>
      <vt:lpstr>“no further inquire rule”</vt:lpstr>
      <vt:lpstr>Situaciones de Conflicto de interés</vt:lpstr>
      <vt:lpstr>Proceso Fiduciario</vt:lpstr>
      <vt:lpstr>Deberes fiduciarios centrales</vt:lpstr>
      <vt:lpstr>Reglas Fiduciarias</vt:lpstr>
      <vt:lpstr>Reglas Fiduciarias</vt:lpstr>
      <vt:lpstr>Relación de Agencia del Fiduciario</vt:lpstr>
      <vt:lpstr>Responsabilidad</vt:lpstr>
      <vt:lpstr>Responsabilidad Subjetiva u Objetiva</vt:lpstr>
      <vt:lpstr>Tendencias sobre responsabilidad</vt:lpstr>
      <vt:lpstr>Tipo de Responsabilidad Fiduciaria</vt:lpstr>
      <vt:lpstr>Elementos de Responsabilidad Civil: Culpa</vt:lpstr>
      <vt:lpstr>Elementos de la Responsabilidad Civil: Daño</vt:lpstr>
      <vt:lpstr>Eximentes de Responsabilidad</vt:lpstr>
      <vt:lpstr>Incumplimiento del Fiduciario</vt:lpstr>
      <vt:lpstr>Fuentes de Obligaciones Fiduciarias</vt:lpstr>
      <vt:lpstr>Obligaciones Previas del Fiduciario</vt:lpstr>
      <vt:lpstr>Obligaciones Previas del Fiduciario</vt:lpstr>
      <vt:lpstr>Obligaciones Previas del Fiduciario</vt:lpstr>
      <vt:lpstr>Obligaciones al Formalizar</vt:lpstr>
      <vt:lpstr>Etapa Preliminar</vt:lpstr>
      <vt:lpstr>Obligaciones durante Vida</vt:lpstr>
      <vt:lpstr>Rendición de Cuentas</vt:lpstr>
      <vt:lpstr>Etapa de Desarrollo</vt:lpstr>
      <vt:lpstr>Etapa de Desarrollo</vt:lpstr>
      <vt:lpstr>Estructura de Control Interno</vt:lpstr>
      <vt:lpstr>Variaciones del Patrimonio</vt:lpstr>
      <vt:lpstr>Etapa de Liquidación</vt:lpstr>
      <vt:lpstr>Obligaciones Fiscales</vt:lpstr>
      <vt:lpstr>Obligaciones Laborales</vt:lpstr>
      <vt:lpstr>Riesgos por Operaciones</vt:lpstr>
      <vt:lpstr>Aspectos Contables</vt:lpstr>
      <vt:lpstr>Otros Aspectos</vt:lpstr>
      <vt:lpstr>Software de Gestión Fiduciaria</vt:lpstr>
      <vt:lpstr>Los Riesgos del Proceso</vt:lpstr>
      <vt:lpstr>Riesgos Legales</vt:lpstr>
      <vt:lpstr>Jurisprudencia</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Carlos</dc:creator>
  <cp:lastModifiedBy>WinuE</cp:lastModifiedBy>
  <cp:revision>183</cp:revision>
  <dcterms:created xsi:type="dcterms:W3CDTF">2010-12-16T05:20:59Z</dcterms:created>
  <dcterms:modified xsi:type="dcterms:W3CDTF">2012-06-03T18:50:08Z</dcterms:modified>
</cp:coreProperties>
</file>