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67" r:id="rId5"/>
    <p:sldId id="261" r:id="rId6"/>
    <p:sldId id="258" r:id="rId7"/>
    <p:sldId id="260" r:id="rId8"/>
    <p:sldId id="259" r:id="rId9"/>
    <p:sldId id="262" r:id="rId10"/>
    <p:sldId id="265" r:id="rId11"/>
    <p:sldId id="264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57393" autoAdjust="0"/>
  </p:normalViewPr>
  <p:slideViewPr>
    <p:cSldViewPr>
      <p:cViewPr>
        <p:scale>
          <a:sx n="70" d="100"/>
          <a:sy n="70" d="100"/>
        </p:scale>
        <p:origin x="-52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chart>
    <c:plotArea>
      <c:layout/>
      <c:lineChart>
        <c:grouping val="standard"/>
        <c:ser>
          <c:idx val="0"/>
          <c:order val="0"/>
          <c:tx>
            <c:strRef>
              <c:f>Hoja1!$AX$5</c:f>
              <c:strCache>
                <c:ptCount val="1"/>
                <c:pt idx="0">
                  <c:v>PUBLICO</c:v>
                </c:pt>
              </c:strCache>
            </c:strRef>
          </c:tx>
          <c:marker>
            <c:symbol val="none"/>
          </c:marker>
          <c:cat>
            <c:numRef>
              <c:f>Hoja1!$AV$6:$AV$35</c:f>
              <c:numCache>
                <c:formatCode>General</c:formatCode>
                <c:ptCount val="3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</c:numCache>
            </c:numRef>
          </c:cat>
          <c:val>
            <c:numRef>
              <c:f>Hoja1!$AX$6:$AX$35</c:f>
              <c:numCache>
                <c:formatCode>General</c:formatCode>
                <c:ptCount val="30"/>
                <c:pt idx="0">
                  <c:v>44.2</c:v>
                </c:pt>
                <c:pt idx="1">
                  <c:v>71.900000000000006</c:v>
                </c:pt>
                <c:pt idx="2">
                  <c:v>115.8</c:v>
                </c:pt>
                <c:pt idx="3">
                  <c:v>43.2</c:v>
                </c:pt>
                <c:pt idx="4">
                  <c:v>32.6</c:v>
                </c:pt>
                <c:pt idx="5">
                  <c:v>134.9</c:v>
                </c:pt>
                <c:pt idx="6">
                  <c:v>306.8</c:v>
                </c:pt>
                <c:pt idx="7">
                  <c:v>231.1</c:v>
                </c:pt>
                <c:pt idx="8">
                  <c:v>45.5</c:v>
                </c:pt>
                <c:pt idx="9">
                  <c:v>158.5</c:v>
                </c:pt>
                <c:pt idx="10">
                  <c:v>208</c:v>
                </c:pt>
                <c:pt idx="11">
                  <c:v>356.5</c:v>
                </c:pt>
                <c:pt idx="12">
                  <c:v>142.19999999999999</c:v>
                </c:pt>
                <c:pt idx="13">
                  <c:v>-14.4</c:v>
                </c:pt>
                <c:pt idx="14">
                  <c:v>378.6</c:v>
                </c:pt>
                <c:pt idx="15">
                  <c:v>234.1</c:v>
                </c:pt>
                <c:pt idx="16">
                  <c:v>869.9</c:v>
                </c:pt>
                <c:pt idx="17" formatCode="#,##0.00">
                  <c:v>2002.4</c:v>
                </c:pt>
                <c:pt idx="18" formatCode="#,##0.00">
                  <c:v>1681</c:v>
                </c:pt>
                <c:pt idx="19" formatCode="#,##0.00">
                  <c:v>1400.4</c:v>
                </c:pt>
                <c:pt idx="20">
                  <c:v>745.6</c:v>
                </c:pt>
                <c:pt idx="21">
                  <c:v>969.8</c:v>
                </c:pt>
                <c:pt idx="22">
                  <c:v>149.69999999999999</c:v>
                </c:pt>
                <c:pt idx="23" formatCode="#,##0.00">
                  <c:v>1251.9000000000001</c:v>
                </c:pt>
                <c:pt idx="24" formatCode="#,##0.00">
                  <c:v>1005.7</c:v>
                </c:pt>
                <c:pt idx="25" formatCode="#,##0.00">
                  <c:v>2266.1999999999998</c:v>
                </c:pt>
                <c:pt idx="26" formatCode="#,##0.00">
                  <c:v>3031.1</c:v>
                </c:pt>
                <c:pt idx="27" formatCode="#,##0.00">
                  <c:v>2863.3</c:v>
                </c:pt>
                <c:pt idx="28" formatCode="#,##0.00">
                  <c:v>-1226.8</c:v>
                </c:pt>
                <c:pt idx="29" formatCode="#,##0.00">
                  <c:v>1174.5</c:v>
                </c:pt>
              </c:numCache>
            </c:numRef>
          </c:val>
        </c:ser>
        <c:ser>
          <c:idx val="1"/>
          <c:order val="1"/>
          <c:tx>
            <c:strRef>
              <c:f>Hoja1!$AY$5</c:f>
              <c:strCache>
                <c:ptCount val="1"/>
                <c:pt idx="0">
                  <c:v>PRIVADO</c:v>
                </c:pt>
              </c:strCache>
            </c:strRef>
          </c:tx>
          <c:marker>
            <c:symbol val="none"/>
          </c:marker>
          <c:cat>
            <c:numRef>
              <c:f>Hoja1!$AV$6:$AV$35</c:f>
              <c:numCache>
                <c:formatCode>General</c:formatCode>
                <c:ptCount val="3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</c:numCache>
            </c:numRef>
          </c:cat>
          <c:val>
            <c:numRef>
              <c:f>Hoja1!$AY$6:$AY$35</c:f>
              <c:numCache>
                <c:formatCode>#,##0.00</c:formatCode>
                <c:ptCount val="30"/>
                <c:pt idx="0">
                  <c:v>1343.4</c:v>
                </c:pt>
                <c:pt idx="1">
                  <c:v>1499.7</c:v>
                </c:pt>
                <c:pt idx="2">
                  <c:v>1486.4</c:v>
                </c:pt>
                <c:pt idx="3">
                  <c:v>1694.1</c:v>
                </c:pt>
                <c:pt idx="4">
                  <c:v>1882.4</c:v>
                </c:pt>
                <c:pt idx="5">
                  <c:v>2039.4</c:v>
                </c:pt>
                <c:pt idx="6">
                  <c:v>2234.9</c:v>
                </c:pt>
                <c:pt idx="7">
                  <c:v>2827.6</c:v>
                </c:pt>
                <c:pt idx="8">
                  <c:v>3260.7</c:v>
                </c:pt>
                <c:pt idx="9">
                  <c:v>3609.7</c:v>
                </c:pt>
                <c:pt idx="10">
                  <c:v>4111.1000000000004</c:v>
                </c:pt>
                <c:pt idx="11">
                  <c:v>4784.3</c:v>
                </c:pt>
                <c:pt idx="12">
                  <c:v>6445.1</c:v>
                </c:pt>
                <c:pt idx="13">
                  <c:v>7490.3</c:v>
                </c:pt>
                <c:pt idx="14">
                  <c:v>9564.4</c:v>
                </c:pt>
                <c:pt idx="15">
                  <c:v>12479.4</c:v>
                </c:pt>
                <c:pt idx="16">
                  <c:v>14007.2</c:v>
                </c:pt>
                <c:pt idx="17">
                  <c:v>16604.099999999984</c:v>
                </c:pt>
                <c:pt idx="18">
                  <c:v>21144.400000000001</c:v>
                </c:pt>
                <c:pt idx="19">
                  <c:v>24099.9</c:v>
                </c:pt>
                <c:pt idx="20">
                  <c:v>26561.9</c:v>
                </c:pt>
                <c:pt idx="21">
                  <c:v>30281.9</c:v>
                </c:pt>
                <c:pt idx="22">
                  <c:v>32531.200000000001</c:v>
                </c:pt>
                <c:pt idx="23">
                  <c:v>35444.199999999997</c:v>
                </c:pt>
                <c:pt idx="24">
                  <c:v>39772.300000000003</c:v>
                </c:pt>
                <c:pt idx="25">
                  <c:v>48277.3</c:v>
                </c:pt>
                <c:pt idx="26">
                  <c:v>62357.2</c:v>
                </c:pt>
                <c:pt idx="27">
                  <c:v>78567</c:v>
                </c:pt>
                <c:pt idx="28">
                  <c:v>87209.4</c:v>
                </c:pt>
                <c:pt idx="29">
                  <c:v>88189.3</c:v>
                </c:pt>
              </c:numCache>
            </c:numRef>
          </c:val>
        </c:ser>
        <c:ser>
          <c:idx val="2"/>
          <c:order val="2"/>
          <c:tx>
            <c:strRef>
              <c:f>Hoja1!$AS$5</c:f>
              <c:strCache>
                <c:ptCount val="1"/>
                <c:pt idx="0">
                  <c:v>NUMERARIO</c:v>
                </c:pt>
              </c:strCache>
            </c:strRef>
          </c:tx>
          <c:marker>
            <c:symbol val="none"/>
          </c:marker>
          <c:cat>
            <c:numRef>
              <c:f>Hoja1!$AV$6:$AV$35</c:f>
              <c:numCache>
                <c:formatCode>General</c:formatCode>
                <c:ptCount val="3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</c:numCache>
            </c:numRef>
          </c:cat>
          <c:val>
            <c:numRef>
              <c:f>Hoja1!$AS$6:$AS$35</c:f>
              <c:numCache>
                <c:formatCode>General</c:formatCode>
                <c:ptCount val="30"/>
                <c:pt idx="0">
                  <c:v>379.4</c:v>
                </c:pt>
                <c:pt idx="1">
                  <c:v>403.3</c:v>
                </c:pt>
                <c:pt idx="2">
                  <c:v>402.4</c:v>
                </c:pt>
                <c:pt idx="3">
                  <c:v>435.6</c:v>
                </c:pt>
                <c:pt idx="4">
                  <c:v>459</c:v>
                </c:pt>
                <c:pt idx="5">
                  <c:v>694.8</c:v>
                </c:pt>
                <c:pt idx="6">
                  <c:v>801.2</c:v>
                </c:pt>
                <c:pt idx="7">
                  <c:v>926.6</c:v>
                </c:pt>
                <c:pt idx="8" formatCode="#,##0.00">
                  <c:v>1063.3</c:v>
                </c:pt>
                <c:pt idx="9" formatCode="#,##0.00">
                  <c:v>1323</c:v>
                </c:pt>
                <c:pt idx="10" formatCode="#,##0.00">
                  <c:v>1897.1</c:v>
                </c:pt>
                <c:pt idx="11" formatCode="#,##0.00">
                  <c:v>2089.3000000000002</c:v>
                </c:pt>
                <c:pt idx="12" formatCode="#,##0.00">
                  <c:v>2712.6</c:v>
                </c:pt>
                <c:pt idx="13" formatCode="#,##0.00">
                  <c:v>3097.3</c:v>
                </c:pt>
                <c:pt idx="14" formatCode="#,##0.00">
                  <c:v>3714.6</c:v>
                </c:pt>
                <c:pt idx="15" formatCode="#,##0.00">
                  <c:v>4018.4</c:v>
                </c:pt>
                <c:pt idx="16" formatCode="#,##0.00">
                  <c:v>4177.8</c:v>
                </c:pt>
                <c:pt idx="17" formatCode="#,##0.00">
                  <c:v>4888.8</c:v>
                </c:pt>
                <c:pt idx="18" formatCode="#,##0.00">
                  <c:v>5631.7</c:v>
                </c:pt>
                <c:pt idx="19" formatCode="#,##0.00">
                  <c:v>7751.4</c:v>
                </c:pt>
                <c:pt idx="20" formatCode="#,##0.00">
                  <c:v>7281.1</c:v>
                </c:pt>
                <c:pt idx="21" formatCode="#,##0.00">
                  <c:v>8344.299999999992</c:v>
                </c:pt>
                <c:pt idx="22" formatCode="#,##0.00">
                  <c:v>8725</c:v>
                </c:pt>
                <c:pt idx="23" formatCode="#,##0.00">
                  <c:v>10607.7</c:v>
                </c:pt>
                <c:pt idx="24" formatCode="#,##0.00">
                  <c:v>11192.7</c:v>
                </c:pt>
                <c:pt idx="25" formatCode="#,##0.00">
                  <c:v>12516.1</c:v>
                </c:pt>
                <c:pt idx="26" formatCode="#,##0.00">
                  <c:v>14655.9</c:v>
                </c:pt>
                <c:pt idx="27" formatCode="#,##0.00">
                  <c:v>16976.7</c:v>
                </c:pt>
                <c:pt idx="28" formatCode="#,##0.00">
                  <c:v>16745.5</c:v>
                </c:pt>
                <c:pt idx="29" formatCode="#,##0.00">
                  <c:v>18165.900000000001</c:v>
                </c:pt>
              </c:numCache>
            </c:numRef>
          </c:val>
        </c:ser>
        <c:ser>
          <c:idx val="3"/>
          <c:order val="3"/>
          <c:tx>
            <c:strRef>
              <c:f>Hoja1!$AT$5</c:f>
              <c:strCache>
                <c:ptCount val="1"/>
                <c:pt idx="0">
                  <c:v>ENCAJE</c:v>
                </c:pt>
              </c:strCache>
            </c:strRef>
          </c:tx>
          <c:marker>
            <c:symbol val="none"/>
          </c:marker>
          <c:cat>
            <c:numRef>
              <c:f>Hoja1!$AV$6:$AV$35</c:f>
              <c:numCache>
                <c:formatCode>General</c:formatCode>
                <c:ptCount val="3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</c:numCache>
            </c:numRef>
          </c:cat>
          <c:val>
            <c:numRef>
              <c:f>Hoja1!$AT$6:$AT$35</c:f>
              <c:numCache>
                <c:formatCode>General</c:formatCode>
                <c:ptCount val="30"/>
                <c:pt idx="0">
                  <c:v>267</c:v>
                </c:pt>
                <c:pt idx="1">
                  <c:v>283.3</c:v>
                </c:pt>
                <c:pt idx="2">
                  <c:v>399.7</c:v>
                </c:pt>
                <c:pt idx="3">
                  <c:v>298.60000000000002</c:v>
                </c:pt>
                <c:pt idx="4">
                  <c:v>323.89999999999975</c:v>
                </c:pt>
                <c:pt idx="5">
                  <c:v>578.79999999999995</c:v>
                </c:pt>
                <c:pt idx="6">
                  <c:v>746.1</c:v>
                </c:pt>
                <c:pt idx="7">
                  <c:v>638</c:v>
                </c:pt>
                <c:pt idx="8">
                  <c:v>855.6</c:v>
                </c:pt>
                <c:pt idx="9">
                  <c:v>974.1</c:v>
                </c:pt>
                <c:pt idx="10" formatCode="#,##0.00">
                  <c:v>1172.0999999999999</c:v>
                </c:pt>
                <c:pt idx="11" formatCode="#,##0.00">
                  <c:v>2108.5</c:v>
                </c:pt>
                <c:pt idx="12" formatCode="#,##0.00">
                  <c:v>2213.6999999999998</c:v>
                </c:pt>
                <c:pt idx="13" formatCode="#,##0.00">
                  <c:v>3719.3</c:v>
                </c:pt>
                <c:pt idx="14" formatCode="#,##0.00">
                  <c:v>4178.4000000000005</c:v>
                </c:pt>
                <c:pt idx="15" formatCode="#,##0.00">
                  <c:v>3955</c:v>
                </c:pt>
                <c:pt idx="16" formatCode="#,##0.00">
                  <c:v>4393.3</c:v>
                </c:pt>
                <c:pt idx="17" formatCode="#,##0.00">
                  <c:v>5621.1</c:v>
                </c:pt>
                <c:pt idx="18" formatCode="#,##0.00">
                  <c:v>4611.9000000000005</c:v>
                </c:pt>
                <c:pt idx="19" formatCode="#,##0.00">
                  <c:v>3337.7</c:v>
                </c:pt>
                <c:pt idx="20" formatCode="#,##0.00">
                  <c:v>5021.4000000000005</c:v>
                </c:pt>
                <c:pt idx="21" formatCode="#,##0.00">
                  <c:v>5608.9</c:v>
                </c:pt>
                <c:pt idx="22" formatCode="#,##0.00">
                  <c:v>7555.5</c:v>
                </c:pt>
                <c:pt idx="23" formatCode="#,##0.00">
                  <c:v>6430.8</c:v>
                </c:pt>
                <c:pt idx="24" formatCode="#,##0.00">
                  <c:v>7881.5</c:v>
                </c:pt>
                <c:pt idx="25" formatCode="#,##0.00">
                  <c:v>8626.4</c:v>
                </c:pt>
                <c:pt idx="26" formatCode="#,##0.00">
                  <c:v>10881.8</c:v>
                </c:pt>
                <c:pt idx="27" formatCode="#,##0.00">
                  <c:v>11461.2</c:v>
                </c:pt>
                <c:pt idx="28" formatCode="#,##0.00">
                  <c:v>11894.3</c:v>
                </c:pt>
                <c:pt idx="29" formatCode="#,##0.00">
                  <c:v>13638</c:v>
                </c:pt>
              </c:numCache>
            </c:numRef>
          </c:val>
        </c:ser>
        <c:ser>
          <c:idx val="4"/>
          <c:order val="4"/>
          <c:tx>
            <c:strRef>
              <c:f>Hoja1!$BC$5</c:f>
              <c:strCache>
                <c:ptCount val="1"/>
                <c:pt idx="0">
                  <c:v>MONETARIO</c:v>
                </c:pt>
              </c:strCache>
            </c:strRef>
          </c:tx>
          <c:marker>
            <c:symbol val="none"/>
          </c:marker>
          <c:val>
            <c:numRef>
              <c:f>Hoja1!$BC$6:$BC$35</c:f>
              <c:numCache>
                <c:formatCode>General</c:formatCode>
                <c:ptCount val="30"/>
                <c:pt idx="0">
                  <c:v>329.6</c:v>
                </c:pt>
                <c:pt idx="1">
                  <c:v>334.9</c:v>
                </c:pt>
                <c:pt idx="2">
                  <c:v>346.3</c:v>
                </c:pt>
                <c:pt idx="3">
                  <c:v>351.6</c:v>
                </c:pt>
                <c:pt idx="4">
                  <c:v>387</c:v>
                </c:pt>
                <c:pt idx="5">
                  <c:v>627.20000000000005</c:v>
                </c:pt>
                <c:pt idx="6">
                  <c:v>760.4</c:v>
                </c:pt>
                <c:pt idx="7">
                  <c:v>819.7</c:v>
                </c:pt>
                <c:pt idx="8">
                  <c:v>932.2</c:v>
                </c:pt>
                <c:pt idx="9" formatCode="#,##0.00">
                  <c:v>1085.0999999999999</c:v>
                </c:pt>
                <c:pt idx="10" formatCode="#,##0.00">
                  <c:v>1326.6</c:v>
                </c:pt>
                <c:pt idx="11" formatCode="#,##0.00">
                  <c:v>1723.9</c:v>
                </c:pt>
                <c:pt idx="12" formatCode="#,##0.00">
                  <c:v>1308.0999999999999</c:v>
                </c:pt>
                <c:pt idx="13" formatCode="#,##0.00">
                  <c:v>1771.1</c:v>
                </c:pt>
                <c:pt idx="14" formatCode="#,##0.00">
                  <c:v>3526.2</c:v>
                </c:pt>
                <c:pt idx="15" formatCode="#,##0.00">
                  <c:v>4046.5</c:v>
                </c:pt>
                <c:pt idx="16" formatCode="#,##0.00">
                  <c:v>4921.2</c:v>
                </c:pt>
                <c:pt idx="17" formatCode="#,##0.00">
                  <c:v>7059.4</c:v>
                </c:pt>
                <c:pt idx="18" formatCode="#,##0.00">
                  <c:v>7933.9</c:v>
                </c:pt>
                <c:pt idx="19" formatCode="#,##0.00">
                  <c:v>7745.8</c:v>
                </c:pt>
                <c:pt idx="20" formatCode="#,##0.00">
                  <c:v>10585.2</c:v>
                </c:pt>
                <c:pt idx="21" formatCode="#,##0.00">
                  <c:v>11768.3</c:v>
                </c:pt>
                <c:pt idx="22" formatCode="#,##0.00">
                  <c:v>12899.6</c:v>
                </c:pt>
                <c:pt idx="23" formatCode="#,##0.00">
                  <c:v>15443.4</c:v>
                </c:pt>
                <c:pt idx="24" formatCode="#,##0.00">
                  <c:v>16667</c:v>
                </c:pt>
                <c:pt idx="25" formatCode="#,##0.00">
                  <c:v>20300.099999999984</c:v>
                </c:pt>
                <c:pt idx="26" formatCode="#,##0.00">
                  <c:v>24083.8</c:v>
                </c:pt>
                <c:pt idx="27" formatCode="#,##0.00">
                  <c:v>27476.5</c:v>
                </c:pt>
                <c:pt idx="28" formatCode="#,##0.00">
                  <c:v>29135.1</c:v>
                </c:pt>
                <c:pt idx="29" formatCode="#,##0.00">
                  <c:v>30324.400000000001</c:v>
                </c:pt>
              </c:numCache>
            </c:numRef>
          </c:val>
        </c:ser>
        <c:ser>
          <c:idx val="5"/>
          <c:order val="5"/>
          <c:tx>
            <c:strRef>
              <c:f>Hoja1!$BD$5</c:f>
              <c:strCache>
                <c:ptCount val="1"/>
                <c:pt idx="0">
                  <c:v>CASI MONETARIO</c:v>
                </c:pt>
              </c:strCache>
            </c:strRef>
          </c:tx>
          <c:marker>
            <c:symbol val="none"/>
          </c:marker>
          <c:val>
            <c:numRef>
              <c:f>Hoja1!$BD$6:$BD$35</c:f>
              <c:numCache>
                <c:formatCode>#,##0.00</c:formatCode>
                <c:ptCount val="30"/>
                <c:pt idx="0">
                  <c:v>1088.4000000000001</c:v>
                </c:pt>
                <c:pt idx="1">
                  <c:v>1260.2</c:v>
                </c:pt>
                <c:pt idx="2">
                  <c:v>1531.7</c:v>
                </c:pt>
                <c:pt idx="3">
                  <c:v>1540.2</c:v>
                </c:pt>
                <c:pt idx="4">
                  <c:v>1781</c:v>
                </c:pt>
                <c:pt idx="5">
                  <c:v>2050</c:v>
                </c:pt>
                <c:pt idx="6">
                  <c:v>2490.4</c:v>
                </c:pt>
                <c:pt idx="7">
                  <c:v>2924.3</c:v>
                </c:pt>
                <c:pt idx="8">
                  <c:v>3194.1</c:v>
                </c:pt>
                <c:pt idx="9">
                  <c:v>3667.4</c:v>
                </c:pt>
                <c:pt idx="10">
                  <c:v>4169.1000000000004</c:v>
                </c:pt>
                <c:pt idx="11">
                  <c:v>6839.5</c:v>
                </c:pt>
                <c:pt idx="12">
                  <c:v>8711.2000000000007</c:v>
                </c:pt>
                <c:pt idx="13">
                  <c:v>9003.1</c:v>
                </c:pt>
                <c:pt idx="14">
                  <c:v>9861.9</c:v>
                </c:pt>
                <c:pt idx="15">
                  <c:v>11526.3</c:v>
                </c:pt>
                <c:pt idx="16">
                  <c:v>12929.6</c:v>
                </c:pt>
                <c:pt idx="17">
                  <c:v>15615.9</c:v>
                </c:pt>
                <c:pt idx="18">
                  <c:v>17434.099999999984</c:v>
                </c:pt>
                <c:pt idx="19">
                  <c:v>17959</c:v>
                </c:pt>
                <c:pt idx="20">
                  <c:v>22563</c:v>
                </c:pt>
                <c:pt idx="21">
                  <c:v>25060.7</c:v>
                </c:pt>
                <c:pt idx="22">
                  <c:v>26556.2</c:v>
                </c:pt>
                <c:pt idx="23">
                  <c:v>27331.4</c:v>
                </c:pt>
                <c:pt idx="24">
                  <c:v>29775.7</c:v>
                </c:pt>
                <c:pt idx="25">
                  <c:v>33227.4</c:v>
                </c:pt>
                <c:pt idx="26">
                  <c:v>39290.9</c:v>
                </c:pt>
                <c:pt idx="27">
                  <c:v>40027.9</c:v>
                </c:pt>
                <c:pt idx="28">
                  <c:v>44025.4</c:v>
                </c:pt>
                <c:pt idx="29">
                  <c:v>48123.9</c:v>
                </c:pt>
              </c:numCache>
            </c:numRef>
          </c:val>
        </c:ser>
        <c:ser>
          <c:idx val="6"/>
          <c:order val="6"/>
          <c:tx>
            <c:strRef>
              <c:f>Hoja1!$BH$5</c:f>
              <c:strCache>
                <c:ptCount val="1"/>
                <c:pt idx="0">
                  <c:v>M2</c:v>
                </c:pt>
              </c:strCache>
            </c:strRef>
          </c:tx>
          <c:marker>
            <c:symbol val="none"/>
          </c:marker>
          <c:val>
            <c:numRef>
              <c:f>Hoja1!$BH$6:$BH$35</c:f>
              <c:numCache>
                <c:formatCode>#,##0.00</c:formatCode>
                <c:ptCount val="30"/>
                <c:pt idx="0">
                  <c:v>1797.4</c:v>
                </c:pt>
                <c:pt idx="1">
                  <c:v>1998.4</c:v>
                </c:pt>
                <c:pt idx="2">
                  <c:v>2280.4</c:v>
                </c:pt>
                <c:pt idx="3">
                  <c:v>2327.4</c:v>
                </c:pt>
                <c:pt idx="4">
                  <c:v>2627</c:v>
                </c:pt>
                <c:pt idx="5">
                  <c:v>3372</c:v>
                </c:pt>
                <c:pt idx="6">
                  <c:v>4052</c:v>
                </c:pt>
                <c:pt idx="7">
                  <c:v>4670.6000000000004</c:v>
                </c:pt>
                <c:pt idx="8">
                  <c:v>5189.6000000000004</c:v>
                </c:pt>
                <c:pt idx="9">
                  <c:v>6075.5</c:v>
                </c:pt>
                <c:pt idx="10">
                  <c:v>7392.8</c:v>
                </c:pt>
                <c:pt idx="11">
                  <c:v>10980.5</c:v>
                </c:pt>
                <c:pt idx="12">
                  <c:v>12731.9</c:v>
                </c:pt>
                <c:pt idx="13">
                  <c:v>13871.5</c:v>
                </c:pt>
                <c:pt idx="14">
                  <c:v>16526</c:v>
                </c:pt>
                <c:pt idx="15">
                  <c:v>19591.3</c:v>
                </c:pt>
                <c:pt idx="16">
                  <c:v>22028.6</c:v>
                </c:pt>
                <c:pt idx="17">
                  <c:v>27564.1</c:v>
                </c:pt>
                <c:pt idx="18">
                  <c:v>30999.7</c:v>
                </c:pt>
                <c:pt idx="19">
                  <c:v>33456.199999999997</c:v>
                </c:pt>
                <c:pt idx="20">
                  <c:v>39497.4</c:v>
                </c:pt>
                <c:pt idx="21">
                  <c:v>45173.3</c:v>
                </c:pt>
                <c:pt idx="22">
                  <c:v>48180.800000000003</c:v>
                </c:pt>
                <c:pt idx="23">
                  <c:v>53382.5</c:v>
                </c:pt>
                <c:pt idx="24">
                  <c:v>57635.4</c:v>
                </c:pt>
                <c:pt idx="25">
                  <c:v>66043.600000000006</c:v>
                </c:pt>
                <c:pt idx="26">
                  <c:v>78030.600000000006</c:v>
                </c:pt>
                <c:pt idx="27">
                  <c:v>84481.1</c:v>
                </c:pt>
                <c:pt idx="28">
                  <c:v>89906.1</c:v>
                </c:pt>
                <c:pt idx="29">
                  <c:v>96614.2</c:v>
                </c:pt>
              </c:numCache>
            </c:numRef>
          </c:val>
        </c:ser>
        <c:ser>
          <c:idx val="7"/>
          <c:order val="7"/>
          <c:tx>
            <c:v>DEPOSITOS</c:v>
          </c:tx>
          <c:marker>
            <c:symbol val="none"/>
          </c:marker>
          <c:val>
            <c:numRef>
              <c:f>Hoja1!$BB$6:$BB$35</c:f>
              <c:numCache>
                <c:formatCode>#,##0.00</c:formatCode>
                <c:ptCount val="30"/>
                <c:pt idx="0">
                  <c:v>1418</c:v>
                </c:pt>
                <c:pt idx="1">
                  <c:v>1595.1</c:v>
                </c:pt>
                <c:pt idx="2">
                  <c:v>1878</c:v>
                </c:pt>
                <c:pt idx="3">
                  <c:v>1891.8</c:v>
                </c:pt>
                <c:pt idx="4">
                  <c:v>2168</c:v>
                </c:pt>
                <c:pt idx="5">
                  <c:v>2677.2</c:v>
                </c:pt>
                <c:pt idx="6">
                  <c:v>3250.8</c:v>
                </c:pt>
                <c:pt idx="7">
                  <c:v>3744</c:v>
                </c:pt>
                <c:pt idx="8">
                  <c:v>4126.3</c:v>
                </c:pt>
                <c:pt idx="9">
                  <c:v>4752.5</c:v>
                </c:pt>
                <c:pt idx="10">
                  <c:v>5495.7</c:v>
                </c:pt>
                <c:pt idx="11">
                  <c:v>8563.4</c:v>
                </c:pt>
                <c:pt idx="12">
                  <c:v>10019.299999999992</c:v>
                </c:pt>
                <c:pt idx="13">
                  <c:v>10774.2</c:v>
                </c:pt>
                <c:pt idx="14">
                  <c:v>13388.1</c:v>
                </c:pt>
                <c:pt idx="15">
                  <c:v>15572.8</c:v>
                </c:pt>
                <c:pt idx="16">
                  <c:v>17850.8</c:v>
                </c:pt>
                <c:pt idx="17">
                  <c:v>22675.3</c:v>
                </c:pt>
                <c:pt idx="18">
                  <c:v>25368</c:v>
                </c:pt>
                <c:pt idx="19">
                  <c:v>25704.799999999996</c:v>
                </c:pt>
                <c:pt idx="20">
                  <c:v>33148.199999999997</c:v>
                </c:pt>
                <c:pt idx="21">
                  <c:v>36829</c:v>
                </c:pt>
                <c:pt idx="22">
                  <c:v>39455.800000000003</c:v>
                </c:pt>
                <c:pt idx="23">
                  <c:v>42774.8</c:v>
                </c:pt>
                <c:pt idx="24">
                  <c:v>46442.7</c:v>
                </c:pt>
                <c:pt idx="25">
                  <c:v>53527.5</c:v>
                </c:pt>
                <c:pt idx="26">
                  <c:v>63374.8</c:v>
                </c:pt>
                <c:pt idx="27">
                  <c:v>67504.399999999994</c:v>
                </c:pt>
                <c:pt idx="28">
                  <c:v>73160.600000000006</c:v>
                </c:pt>
                <c:pt idx="29">
                  <c:v>78448.3</c:v>
                </c:pt>
              </c:numCache>
            </c:numRef>
          </c:val>
        </c:ser>
        <c:marker val="1"/>
        <c:axId val="41350656"/>
        <c:axId val="41352192"/>
      </c:lineChart>
      <c:catAx>
        <c:axId val="41350656"/>
        <c:scaling>
          <c:orientation val="minMax"/>
        </c:scaling>
        <c:axPos val="b"/>
        <c:numFmt formatCode="General" sourceLinked="1"/>
        <c:tickLblPos val="nextTo"/>
        <c:crossAx val="41352192"/>
        <c:crosses val="autoZero"/>
        <c:auto val="1"/>
        <c:lblAlgn val="ctr"/>
        <c:lblOffset val="100"/>
      </c:catAx>
      <c:valAx>
        <c:axId val="41352192"/>
        <c:scaling>
          <c:orientation val="minMax"/>
        </c:scaling>
        <c:axPos val="l"/>
        <c:majorGridlines/>
        <c:numFmt formatCode="General" sourceLinked="1"/>
        <c:tickLblPos val="nextTo"/>
        <c:crossAx val="41350656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_tradnl"/>
  <c:chart>
    <c:plotArea>
      <c:layout/>
      <c:lineChart>
        <c:grouping val="standard"/>
        <c:ser>
          <c:idx val="1"/>
          <c:order val="0"/>
          <c:tx>
            <c:strRef>
              <c:f>Hoja1!$BN$5</c:f>
              <c:strCache>
                <c:ptCount val="1"/>
                <c:pt idx="0">
                  <c:v>PUBLICO</c:v>
                </c:pt>
              </c:strCache>
            </c:strRef>
          </c:tx>
          <c:marker>
            <c:symbol val="none"/>
          </c:marker>
          <c:cat>
            <c:numRef>
              <c:f>Hoja1!$BM$6:$BM$35</c:f>
              <c:numCache>
                <c:formatCode>General</c:formatCode>
                <c:ptCount val="3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</c:numCache>
            </c:numRef>
          </c:cat>
          <c:val>
            <c:numRef>
              <c:f>Hoja1!$BN$6:$BN$35</c:f>
              <c:numCache>
                <c:formatCode>0.00</c:formatCode>
                <c:ptCount val="30"/>
                <c:pt idx="0">
                  <c:v>44.2</c:v>
                </c:pt>
                <c:pt idx="1">
                  <c:v>71.900000000000006</c:v>
                </c:pt>
                <c:pt idx="2">
                  <c:v>115.8</c:v>
                </c:pt>
                <c:pt idx="3">
                  <c:v>43.2</c:v>
                </c:pt>
                <c:pt idx="4">
                  <c:v>32.6</c:v>
                </c:pt>
                <c:pt idx="5">
                  <c:v>134.9</c:v>
                </c:pt>
                <c:pt idx="6">
                  <c:v>106.80443092176263</c:v>
                </c:pt>
                <c:pt idx="7">
                  <c:v>85.049848559010471</c:v>
                </c:pt>
                <c:pt idx="8">
                  <c:v>17.144450473262193</c:v>
                </c:pt>
                <c:pt idx="9">
                  <c:v>58.16513761467894</c:v>
                </c:pt>
                <c:pt idx="10">
                  <c:v>46.046834944234625</c:v>
                </c:pt>
                <c:pt idx="11">
                  <c:v>70.365267782773643</c:v>
                </c:pt>
                <c:pt idx="12">
                  <c:v>27.31705068062103</c:v>
                </c:pt>
                <c:pt idx="13">
                  <c:v>-2.5415158377030345</c:v>
                </c:pt>
                <c:pt idx="14">
                  <c:v>65.569227838345725</c:v>
                </c:pt>
                <c:pt idx="15">
                  <c:v>40.223505922700831</c:v>
                </c:pt>
                <c:pt idx="16">
                  <c:v>142.64373828588094</c:v>
                </c:pt>
                <c:pt idx="17">
                  <c:v>329.95425724040655</c:v>
                </c:pt>
                <c:pt idx="18">
                  <c:v>262.60701118540271</c:v>
                </c:pt>
                <c:pt idx="19">
                  <c:v>189.41269081259193</c:v>
                </c:pt>
                <c:pt idx="20">
                  <c:v>95.949060520230319</c:v>
                </c:pt>
                <c:pt idx="21">
                  <c:v>123.26299961996662</c:v>
                </c:pt>
                <c:pt idx="22">
                  <c:v>19.112842374588727</c:v>
                </c:pt>
                <c:pt idx="23">
                  <c:v>157.4047763340869</c:v>
                </c:pt>
                <c:pt idx="24">
                  <c:v>126.349141737932</c:v>
                </c:pt>
                <c:pt idx="25">
                  <c:v>296.44648802087761</c:v>
                </c:pt>
                <c:pt idx="26">
                  <c:v>398.24572698140724</c:v>
                </c:pt>
                <c:pt idx="27">
                  <c:v>372.6833382576695</c:v>
                </c:pt>
                <c:pt idx="28">
                  <c:v>-162.07853701264486</c:v>
                </c:pt>
                <c:pt idx="29">
                  <c:v>143.65584243235213</c:v>
                </c:pt>
              </c:numCache>
            </c:numRef>
          </c:val>
        </c:ser>
        <c:ser>
          <c:idx val="2"/>
          <c:order val="1"/>
          <c:tx>
            <c:strRef>
              <c:f>Hoja1!$BO$5</c:f>
              <c:strCache>
                <c:ptCount val="1"/>
                <c:pt idx="0">
                  <c:v>PRIVADO</c:v>
                </c:pt>
              </c:strCache>
            </c:strRef>
          </c:tx>
          <c:marker>
            <c:symbol val="none"/>
          </c:marker>
          <c:cat>
            <c:numRef>
              <c:f>Hoja1!$BM$6:$BM$35</c:f>
              <c:numCache>
                <c:formatCode>General</c:formatCode>
                <c:ptCount val="3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</c:numCache>
            </c:numRef>
          </c:cat>
          <c:val>
            <c:numRef>
              <c:f>Hoja1!$BO$6:$BO$35</c:f>
              <c:numCache>
                <c:formatCode>0.00</c:formatCode>
                <c:ptCount val="30"/>
                <c:pt idx="0">
                  <c:v>1343.4</c:v>
                </c:pt>
                <c:pt idx="1">
                  <c:v>1499.7</c:v>
                </c:pt>
                <c:pt idx="2">
                  <c:v>1486.4</c:v>
                </c:pt>
                <c:pt idx="3">
                  <c:v>1694.1</c:v>
                </c:pt>
                <c:pt idx="4">
                  <c:v>1882.4</c:v>
                </c:pt>
                <c:pt idx="5">
                  <c:v>2039.4</c:v>
                </c:pt>
                <c:pt idx="6">
                  <c:v>778.02223815856348</c:v>
                </c:pt>
                <c:pt idx="7">
                  <c:v>1040.6185711183816</c:v>
                </c:pt>
                <c:pt idx="8">
                  <c:v>1228.6353771025501</c:v>
                </c:pt>
                <c:pt idx="9">
                  <c:v>1324.6605504587155</c:v>
                </c:pt>
                <c:pt idx="10">
                  <c:v>910.11126509251346</c:v>
                </c:pt>
                <c:pt idx="11">
                  <c:v>944.31571010693949</c:v>
                </c:pt>
                <c:pt idx="12">
                  <c:v>1238.1232302508458</c:v>
                </c:pt>
                <c:pt idx="13">
                  <c:v>1321.9941721629889</c:v>
                </c:pt>
                <c:pt idx="14">
                  <c:v>1656.4456490678119</c:v>
                </c:pt>
                <c:pt idx="15">
                  <c:v>2144.2341726260224</c:v>
                </c:pt>
                <c:pt idx="16">
                  <c:v>2296.8609850764378</c:v>
                </c:pt>
                <c:pt idx="17">
                  <c:v>2736.013525092606</c:v>
                </c:pt>
                <c:pt idx="18">
                  <c:v>3303.1931512841365</c:v>
                </c:pt>
                <c:pt idx="19">
                  <c:v>3259.65931684832</c:v>
                </c:pt>
                <c:pt idx="20">
                  <c:v>3418.172412328734</c:v>
                </c:pt>
                <c:pt idx="21">
                  <c:v>3848.8738174797572</c:v>
                </c:pt>
                <c:pt idx="22">
                  <c:v>4153.3981152720171</c:v>
                </c:pt>
                <c:pt idx="23">
                  <c:v>4456.4952259291013</c:v>
                </c:pt>
                <c:pt idx="24">
                  <c:v>4996.7146961753597</c:v>
                </c:pt>
                <c:pt idx="25">
                  <c:v>6315.2572747905415</c:v>
                </c:pt>
                <c:pt idx="26">
                  <c:v>8192.8964555854309</c:v>
                </c:pt>
                <c:pt idx="27">
                  <c:v>10226.176732054048</c:v>
                </c:pt>
                <c:pt idx="28">
                  <c:v>11521.659574299427</c:v>
                </c:pt>
                <c:pt idx="29">
                  <c:v>10786.639578560613</c:v>
                </c:pt>
              </c:numCache>
            </c:numRef>
          </c:val>
        </c:ser>
        <c:ser>
          <c:idx val="3"/>
          <c:order val="2"/>
          <c:tx>
            <c:strRef>
              <c:f>Hoja1!$BP$5</c:f>
              <c:strCache>
                <c:ptCount val="1"/>
                <c:pt idx="0">
                  <c:v>NUMERARIO</c:v>
                </c:pt>
              </c:strCache>
            </c:strRef>
          </c:tx>
          <c:marker>
            <c:symbol val="none"/>
          </c:marker>
          <c:cat>
            <c:numRef>
              <c:f>Hoja1!$BM$6:$BM$35</c:f>
              <c:numCache>
                <c:formatCode>General</c:formatCode>
                <c:ptCount val="3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</c:numCache>
            </c:numRef>
          </c:cat>
          <c:val>
            <c:numRef>
              <c:f>Hoja1!$BP$6:$BP$35</c:f>
              <c:numCache>
                <c:formatCode>0.00</c:formatCode>
                <c:ptCount val="30"/>
                <c:pt idx="0">
                  <c:v>379.4</c:v>
                </c:pt>
                <c:pt idx="1">
                  <c:v>403.3</c:v>
                </c:pt>
                <c:pt idx="2">
                  <c:v>402.4</c:v>
                </c:pt>
                <c:pt idx="3">
                  <c:v>435.6</c:v>
                </c:pt>
                <c:pt idx="4">
                  <c:v>459</c:v>
                </c:pt>
                <c:pt idx="5">
                  <c:v>694.8</c:v>
                </c:pt>
                <c:pt idx="6">
                  <c:v>278.91691673571125</c:v>
                </c:pt>
                <c:pt idx="7">
                  <c:v>341.00904229675098</c:v>
                </c:pt>
                <c:pt idx="8">
                  <c:v>400.65261952131209</c:v>
                </c:pt>
                <c:pt idx="9">
                  <c:v>485.50458715596358</c:v>
                </c:pt>
                <c:pt idx="10">
                  <c:v>419.97812775340122</c:v>
                </c:pt>
                <c:pt idx="11">
                  <c:v>412.38191859340526</c:v>
                </c:pt>
                <c:pt idx="12">
                  <c:v>521.09867564172055</c:v>
                </c:pt>
                <c:pt idx="13">
                  <c:v>546.65534750816812</c:v>
                </c:pt>
                <c:pt idx="14">
                  <c:v>643.32660784025006</c:v>
                </c:pt>
                <c:pt idx="15">
                  <c:v>690.44910807253632</c:v>
                </c:pt>
                <c:pt idx="16">
                  <c:v>685.0638117148568</c:v>
                </c:pt>
                <c:pt idx="17">
                  <c:v>805.57349820060972</c:v>
                </c:pt>
                <c:pt idx="18">
                  <c:v>879.78816471911568</c:v>
                </c:pt>
                <c:pt idx="19">
                  <c:v>1048.4244012887204</c:v>
                </c:pt>
                <c:pt idx="20">
                  <c:v>936.98324108617055</c:v>
                </c:pt>
                <c:pt idx="21">
                  <c:v>1060.5727446162996</c:v>
                </c:pt>
                <c:pt idx="22">
                  <c:v>1113.9582479511469</c:v>
                </c:pt>
                <c:pt idx="23">
                  <c:v>1333.7348397788103</c:v>
                </c:pt>
                <c:pt idx="24">
                  <c:v>1406.1728534653989</c:v>
                </c:pt>
                <c:pt idx="25">
                  <c:v>1637.2579157700595</c:v>
                </c:pt>
                <c:pt idx="26">
                  <c:v>1925.5879218985879</c:v>
                </c:pt>
                <c:pt idx="27">
                  <c:v>2209.664802360558</c:v>
                </c:pt>
                <c:pt idx="28">
                  <c:v>2212.3297534604208</c:v>
                </c:pt>
                <c:pt idx="29">
                  <c:v>2221.9137233221522</c:v>
                </c:pt>
              </c:numCache>
            </c:numRef>
          </c:val>
        </c:ser>
        <c:ser>
          <c:idx val="4"/>
          <c:order val="3"/>
          <c:tx>
            <c:strRef>
              <c:f>Hoja1!$BQ$5</c:f>
              <c:strCache>
                <c:ptCount val="1"/>
                <c:pt idx="0">
                  <c:v>ENCAJE</c:v>
                </c:pt>
              </c:strCache>
            </c:strRef>
          </c:tx>
          <c:marker>
            <c:symbol val="none"/>
          </c:marker>
          <c:cat>
            <c:numRef>
              <c:f>Hoja1!$BM$6:$BM$35</c:f>
              <c:numCache>
                <c:formatCode>General</c:formatCode>
                <c:ptCount val="3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</c:numCache>
            </c:numRef>
          </c:cat>
          <c:val>
            <c:numRef>
              <c:f>Hoja1!$BQ$6:$BQ$35</c:f>
              <c:numCache>
                <c:formatCode>0.00</c:formatCode>
                <c:ptCount val="30"/>
                <c:pt idx="0">
                  <c:v>267</c:v>
                </c:pt>
                <c:pt idx="1">
                  <c:v>283.3</c:v>
                </c:pt>
                <c:pt idx="2">
                  <c:v>399.7</c:v>
                </c:pt>
                <c:pt idx="3">
                  <c:v>298.60000000000002</c:v>
                </c:pt>
                <c:pt idx="4">
                  <c:v>323.89999999999975</c:v>
                </c:pt>
                <c:pt idx="5">
                  <c:v>578.79999999999995</c:v>
                </c:pt>
                <c:pt idx="6">
                  <c:v>259.73528654083145</c:v>
                </c:pt>
                <c:pt idx="7">
                  <c:v>234.79793760557629</c:v>
                </c:pt>
                <c:pt idx="8">
                  <c:v>322.39102911918951</c:v>
                </c:pt>
                <c:pt idx="9">
                  <c:v>357.46788990825689</c:v>
                </c:pt>
                <c:pt idx="10">
                  <c:v>259.47834249104494</c:v>
                </c:pt>
                <c:pt idx="11">
                  <c:v>416.17157677413229</c:v>
                </c:pt>
                <c:pt idx="12">
                  <c:v>425.25847462511092</c:v>
                </c:pt>
                <c:pt idx="13">
                  <c:v>656.43471216450666</c:v>
                </c:pt>
                <c:pt idx="14">
                  <c:v>723.65150977217024</c:v>
                </c:pt>
                <c:pt idx="15">
                  <c:v>679.55559984742217</c:v>
                </c:pt>
                <c:pt idx="16">
                  <c:v>720.4008913798848</c:v>
                </c:pt>
                <c:pt idx="17">
                  <c:v>926.24144794948552</c:v>
                </c:pt>
                <c:pt idx="18">
                  <c:v>720.47428607136203</c:v>
                </c:pt>
                <c:pt idx="19">
                  <c:v>451.44440026077382</c:v>
                </c:pt>
                <c:pt idx="20">
                  <c:v>646.18912620209801</c:v>
                </c:pt>
                <c:pt idx="21">
                  <c:v>712.89940046239553</c:v>
                </c:pt>
                <c:pt idx="22">
                  <c:v>964.64315672147734</c:v>
                </c:pt>
                <c:pt idx="23">
                  <c:v>808.56189443984817</c:v>
                </c:pt>
                <c:pt idx="24">
                  <c:v>990.17675311475693</c:v>
                </c:pt>
                <c:pt idx="25">
                  <c:v>1128.4379067440211</c:v>
                </c:pt>
                <c:pt idx="26">
                  <c:v>1429.7219992300747</c:v>
                </c:pt>
                <c:pt idx="27">
                  <c:v>1491.7746224422201</c:v>
                </c:pt>
                <c:pt idx="28">
                  <c:v>1571.4140387915716</c:v>
                </c:pt>
                <c:pt idx="29">
                  <c:v>1668.0956824967384</c:v>
                </c:pt>
              </c:numCache>
            </c:numRef>
          </c:val>
        </c:ser>
        <c:ser>
          <c:idx val="5"/>
          <c:order val="4"/>
          <c:tx>
            <c:strRef>
              <c:f>Hoja1!$BR$5</c:f>
              <c:strCache>
                <c:ptCount val="1"/>
                <c:pt idx="0">
                  <c:v>MONETARIO</c:v>
                </c:pt>
              </c:strCache>
            </c:strRef>
          </c:tx>
          <c:marker>
            <c:symbol val="none"/>
          </c:marker>
          <c:cat>
            <c:numRef>
              <c:f>Hoja1!$BM$6:$BM$35</c:f>
              <c:numCache>
                <c:formatCode>General</c:formatCode>
                <c:ptCount val="3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</c:numCache>
            </c:numRef>
          </c:cat>
          <c:val>
            <c:numRef>
              <c:f>Hoja1!$BR$6:$BR$35</c:f>
              <c:numCache>
                <c:formatCode>0.00</c:formatCode>
                <c:ptCount val="30"/>
                <c:pt idx="0">
                  <c:v>329.6</c:v>
                </c:pt>
                <c:pt idx="1">
                  <c:v>334.9</c:v>
                </c:pt>
                <c:pt idx="2">
                  <c:v>346.3</c:v>
                </c:pt>
                <c:pt idx="3">
                  <c:v>351.6</c:v>
                </c:pt>
                <c:pt idx="4">
                  <c:v>387</c:v>
                </c:pt>
                <c:pt idx="5">
                  <c:v>627.20000000000005</c:v>
                </c:pt>
                <c:pt idx="6">
                  <c:v>264.71345916854051</c:v>
                </c:pt>
                <c:pt idx="7">
                  <c:v>301.66750698321454</c:v>
                </c:pt>
                <c:pt idx="8">
                  <c:v>351.25399409175878</c:v>
                </c:pt>
                <c:pt idx="9">
                  <c:v>398.20183486238523</c:v>
                </c:pt>
                <c:pt idx="10">
                  <c:v>293.68140017798868</c:v>
                </c:pt>
                <c:pt idx="11">
                  <c:v>340.25998634144031</c:v>
                </c:pt>
                <c:pt idx="12">
                  <c:v>251.28997183769604</c:v>
                </c:pt>
                <c:pt idx="13">
                  <c:v>312.58879862193362</c:v>
                </c:pt>
                <c:pt idx="14">
                  <c:v>610.69786371784141</c:v>
                </c:pt>
                <c:pt idx="15">
                  <c:v>695.27730335843125</c:v>
                </c:pt>
                <c:pt idx="16">
                  <c:v>806.96443827161545</c:v>
                </c:pt>
                <c:pt idx="17">
                  <c:v>1163.2436494021811</c:v>
                </c:pt>
                <c:pt idx="18">
                  <c:v>1239.4394800974808</c:v>
                </c:pt>
                <c:pt idx="19">
                  <c:v>1047.6669669352855</c:v>
                </c:pt>
                <c:pt idx="20">
                  <c:v>1362.178105443591</c:v>
                </c:pt>
                <c:pt idx="21">
                  <c:v>1495.7681567618613</c:v>
                </c:pt>
                <c:pt idx="22">
                  <c:v>1646.9473713777211</c:v>
                </c:pt>
                <c:pt idx="23">
                  <c:v>1941.7404927213336</c:v>
                </c:pt>
                <c:pt idx="24">
                  <c:v>2093.9257684658555</c:v>
                </c:pt>
                <c:pt idx="25">
                  <c:v>2655.499669699328</c:v>
                </c:pt>
                <c:pt idx="26">
                  <c:v>3164.2870375358202</c:v>
                </c:pt>
                <c:pt idx="27">
                  <c:v>3576.3048732710067</c:v>
                </c:pt>
                <c:pt idx="28">
                  <c:v>3849.1802932157689</c:v>
                </c:pt>
                <c:pt idx="29">
                  <c:v>3709.0482999196383</c:v>
                </c:pt>
              </c:numCache>
            </c:numRef>
          </c:val>
        </c:ser>
        <c:ser>
          <c:idx val="6"/>
          <c:order val="5"/>
          <c:tx>
            <c:strRef>
              <c:f>Hoja1!$BS$5</c:f>
              <c:strCache>
                <c:ptCount val="1"/>
                <c:pt idx="0">
                  <c:v>CASI MONETARIO</c:v>
                </c:pt>
              </c:strCache>
            </c:strRef>
          </c:tx>
          <c:marker>
            <c:symbol val="none"/>
          </c:marker>
          <c:cat>
            <c:numRef>
              <c:f>Hoja1!$BM$6:$BM$35</c:f>
              <c:numCache>
                <c:formatCode>General</c:formatCode>
                <c:ptCount val="3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</c:numCache>
            </c:numRef>
          </c:cat>
          <c:val>
            <c:numRef>
              <c:f>Hoja1!$BS$6:$BS$35</c:f>
              <c:numCache>
                <c:formatCode>0.00</c:formatCode>
                <c:ptCount val="30"/>
                <c:pt idx="0">
                  <c:v>1088.4000000000001</c:v>
                </c:pt>
                <c:pt idx="1">
                  <c:v>1260.2</c:v>
                </c:pt>
                <c:pt idx="2">
                  <c:v>1531.7</c:v>
                </c:pt>
                <c:pt idx="3">
                  <c:v>1540.2</c:v>
                </c:pt>
                <c:pt idx="4">
                  <c:v>1781</c:v>
                </c:pt>
                <c:pt idx="5">
                  <c:v>2050</c:v>
                </c:pt>
                <c:pt idx="6">
                  <c:v>866.96790993336867</c:v>
                </c:pt>
                <c:pt idx="7">
                  <c:v>1076.2062836049959</c:v>
                </c:pt>
                <c:pt idx="8">
                  <c:v>1203.5404232230051</c:v>
                </c:pt>
                <c:pt idx="9">
                  <c:v>1345.8348623853208</c:v>
                </c:pt>
                <c:pt idx="10">
                  <c:v>922.95124791350247</c:v>
                </c:pt>
                <c:pt idx="11">
                  <c:v>1349.9670378689489</c:v>
                </c:pt>
                <c:pt idx="12">
                  <c:v>1673.447903579648</c:v>
                </c:pt>
                <c:pt idx="13">
                  <c:v>1588.9945304461251</c:v>
                </c:pt>
                <c:pt idx="14">
                  <c:v>1707.9692763311714</c:v>
                </c:pt>
                <c:pt idx="15">
                  <c:v>1980.4707232670901</c:v>
                </c:pt>
                <c:pt idx="16">
                  <c:v>2120.1591890345208</c:v>
                </c:pt>
                <c:pt idx="17">
                  <c:v>2573.1785285859291</c:v>
                </c:pt>
                <c:pt idx="18">
                  <c:v>2723.5674561019805</c:v>
                </c:pt>
                <c:pt idx="19">
                  <c:v>2429.0649202394575</c:v>
                </c:pt>
                <c:pt idx="20">
                  <c:v>2903.5657893212897</c:v>
                </c:pt>
                <c:pt idx="21">
                  <c:v>3185.2516545433073</c:v>
                </c:pt>
                <c:pt idx="22">
                  <c:v>3390.5441861593404</c:v>
                </c:pt>
                <c:pt idx="23">
                  <c:v>3436.4509177230311</c:v>
                </c:pt>
                <c:pt idx="24">
                  <c:v>3740.8115140162527</c:v>
                </c:pt>
                <c:pt idx="25">
                  <c:v>4346.5475404046019</c:v>
                </c:pt>
                <c:pt idx="26">
                  <c:v>5162.2952176615054</c:v>
                </c:pt>
                <c:pt idx="27">
                  <c:v>5209.9784847707815</c:v>
                </c:pt>
                <c:pt idx="28">
                  <c:v>5816.4105179299695</c:v>
                </c:pt>
                <c:pt idx="29">
                  <c:v>5886.1467821458236</c:v>
                </c:pt>
              </c:numCache>
            </c:numRef>
          </c:val>
        </c:ser>
        <c:ser>
          <c:idx val="7"/>
          <c:order val="6"/>
          <c:tx>
            <c:strRef>
              <c:f>Hoja1!$BT$5</c:f>
              <c:strCache>
                <c:ptCount val="1"/>
                <c:pt idx="0">
                  <c:v>M2</c:v>
                </c:pt>
              </c:strCache>
            </c:strRef>
          </c:tx>
          <c:marker>
            <c:symbol val="none"/>
          </c:marker>
          <c:cat>
            <c:numRef>
              <c:f>Hoja1!$BM$6:$BM$35</c:f>
              <c:numCache>
                <c:formatCode>General</c:formatCode>
                <c:ptCount val="3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</c:numCache>
            </c:numRef>
          </c:cat>
          <c:val>
            <c:numRef>
              <c:f>Hoja1!$BT$6:$BT$35</c:f>
              <c:numCache>
                <c:formatCode>0.00</c:formatCode>
                <c:ptCount val="30"/>
                <c:pt idx="0">
                  <c:v>1797.4</c:v>
                </c:pt>
                <c:pt idx="1">
                  <c:v>1998.4</c:v>
                </c:pt>
                <c:pt idx="2">
                  <c:v>2280.4</c:v>
                </c:pt>
                <c:pt idx="3">
                  <c:v>2327.4</c:v>
                </c:pt>
                <c:pt idx="4">
                  <c:v>2627</c:v>
                </c:pt>
                <c:pt idx="5">
                  <c:v>3372</c:v>
                </c:pt>
                <c:pt idx="6">
                  <c:v>1410.5982858376208</c:v>
                </c:pt>
                <c:pt idx="7">
                  <c:v>1718.8828328849595</c:v>
                </c:pt>
                <c:pt idx="8">
                  <c:v>1955.4470368360758</c:v>
                </c:pt>
                <c:pt idx="9">
                  <c:v>2229.5412844036687</c:v>
                </c:pt>
                <c:pt idx="10">
                  <c:v>1636.6107758448929</c:v>
                </c:pt>
                <c:pt idx="11">
                  <c:v>2167.3094611185002</c:v>
                </c:pt>
                <c:pt idx="12">
                  <c:v>2445.8365510590652</c:v>
                </c:pt>
                <c:pt idx="13">
                  <c:v>2448.2386765762262</c:v>
                </c:pt>
                <c:pt idx="14">
                  <c:v>2862.1158458967257</c:v>
                </c:pt>
                <c:pt idx="15">
                  <c:v>3366.2143168876892</c:v>
                </c:pt>
                <c:pt idx="16">
                  <c:v>3612.1874390209887</c:v>
                </c:pt>
                <c:pt idx="17">
                  <c:v>4541.9956761887224</c:v>
                </c:pt>
                <c:pt idx="18">
                  <c:v>4842.7951009185781</c:v>
                </c:pt>
                <c:pt idx="19">
                  <c:v>4525.1562884634723</c:v>
                </c:pt>
                <c:pt idx="20">
                  <c:v>5082.8036789052339</c:v>
                </c:pt>
                <c:pt idx="21">
                  <c:v>5741.5925559214684</c:v>
                </c:pt>
                <c:pt idx="22">
                  <c:v>6151.4498054882079</c:v>
                </c:pt>
                <c:pt idx="23">
                  <c:v>6711.9262502231759</c:v>
                </c:pt>
                <c:pt idx="24">
                  <c:v>7240.9101359475035</c:v>
                </c:pt>
                <c:pt idx="25">
                  <c:v>8639.3051258739815</c:v>
                </c:pt>
                <c:pt idx="26">
                  <c:v>10252.170177095912</c:v>
                </c:pt>
                <c:pt idx="27">
                  <c:v>10995.948160402348</c:v>
                </c:pt>
                <c:pt idx="28">
                  <c:v>11877.933776094349</c:v>
                </c:pt>
                <c:pt idx="29">
                  <c:v>11817.108805387608</c:v>
                </c:pt>
              </c:numCache>
            </c:numRef>
          </c:val>
        </c:ser>
        <c:ser>
          <c:idx val="8"/>
          <c:order val="7"/>
          <c:tx>
            <c:strRef>
              <c:f>Hoja1!$BU$5</c:f>
              <c:strCache>
                <c:ptCount val="1"/>
                <c:pt idx="0">
                  <c:v>DEPOSITOS</c:v>
                </c:pt>
              </c:strCache>
            </c:strRef>
          </c:tx>
          <c:marker>
            <c:symbol val="none"/>
          </c:marker>
          <c:cat>
            <c:numRef>
              <c:f>Hoja1!$BM$6:$BM$35</c:f>
              <c:numCache>
                <c:formatCode>General</c:formatCode>
                <c:ptCount val="3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</c:numCache>
            </c:numRef>
          </c:cat>
          <c:val>
            <c:numRef>
              <c:f>Hoja1!$BU$6:$BU$35</c:f>
              <c:numCache>
                <c:formatCode>0.00</c:formatCode>
                <c:ptCount val="30"/>
                <c:pt idx="0">
                  <c:v>1418</c:v>
                </c:pt>
                <c:pt idx="1">
                  <c:v>1595.1</c:v>
                </c:pt>
                <c:pt idx="2">
                  <c:v>1878</c:v>
                </c:pt>
                <c:pt idx="3">
                  <c:v>1891.8</c:v>
                </c:pt>
                <c:pt idx="4">
                  <c:v>2168</c:v>
                </c:pt>
                <c:pt idx="5">
                  <c:v>2677.2</c:v>
                </c:pt>
                <c:pt idx="6">
                  <c:v>1131.6813691019099</c:v>
                </c:pt>
                <c:pt idx="7">
                  <c:v>1377.8737905882094</c:v>
                </c:pt>
                <c:pt idx="8">
                  <c:v>1554.7944173147648</c:v>
                </c:pt>
                <c:pt idx="9">
                  <c:v>1744.0366972477063</c:v>
                </c:pt>
                <c:pt idx="10">
                  <c:v>1216.6326480914902</c:v>
                </c:pt>
                <c:pt idx="11">
                  <c:v>1690.2270242103882</c:v>
                </c:pt>
                <c:pt idx="12">
                  <c:v>1924.7378754173437</c:v>
                </c:pt>
                <c:pt idx="13">
                  <c:v>1901.5833290680578</c:v>
                </c:pt>
                <c:pt idx="14">
                  <c:v>2318.6671400490127</c:v>
                </c:pt>
                <c:pt idx="15">
                  <c:v>2675.7480266255207</c:v>
                </c:pt>
                <c:pt idx="16">
                  <c:v>2927.1236273061336</c:v>
                </c:pt>
                <c:pt idx="17">
                  <c:v>3736.4221779881113</c:v>
                </c:pt>
                <c:pt idx="18">
                  <c:v>3963.0069361994624</c:v>
                </c:pt>
                <c:pt idx="19">
                  <c:v>3476.731887174743</c:v>
                </c:pt>
                <c:pt idx="20">
                  <c:v>4265.7438947648834</c:v>
                </c:pt>
                <c:pt idx="21">
                  <c:v>4681.0198113051674</c:v>
                </c:pt>
                <c:pt idx="22">
                  <c:v>5037.4915575370615</c:v>
                </c:pt>
                <c:pt idx="23">
                  <c:v>5378.1914104443649</c:v>
                </c:pt>
                <c:pt idx="24">
                  <c:v>5834.7372824821023</c:v>
                </c:pt>
                <c:pt idx="25">
                  <c:v>7002.0472101039304</c:v>
                </c:pt>
                <c:pt idx="26">
                  <c:v>8326.595393850841</c:v>
                </c:pt>
                <c:pt idx="27">
                  <c:v>8786.2833580417955</c:v>
                </c:pt>
                <c:pt idx="28">
                  <c:v>9665.6040226339228</c:v>
                </c:pt>
                <c:pt idx="29">
                  <c:v>9595.1950820654656</c:v>
                </c:pt>
              </c:numCache>
            </c:numRef>
          </c:val>
        </c:ser>
        <c:marker val="1"/>
        <c:axId val="52696576"/>
        <c:axId val="52698112"/>
      </c:lineChart>
      <c:catAx>
        <c:axId val="526965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aseline="0"/>
            </a:pPr>
            <a:endParaRPr lang="es-ES_tradnl"/>
          </a:p>
        </c:txPr>
        <c:crossAx val="52698112"/>
        <c:crosses val="autoZero"/>
        <c:auto val="1"/>
        <c:lblAlgn val="ctr"/>
        <c:lblOffset val="100"/>
      </c:catAx>
      <c:valAx>
        <c:axId val="52698112"/>
        <c:scaling>
          <c:orientation val="minMax"/>
        </c:scaling>
        <c:axPos val="l"/>
        <c:majorGridlines/>
        <c:numFmt formatCode="0" sourceLinked="0"/>
        <c:tickLblPos val="nextTo"/>
        <c:crossAx val="52696576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90F3-7477-48AE-9AB5-A39D490CE990}" type="datetimeFigureOut">
              <a:rPr lang="es-MX" smtClean="0"/>
              <a:pPr/>
              <a:t>03/06/2012</a:t>
            </a:fld>
            <a:endParaRPr lang="es-MX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24480D6-0E9A-4F6B-A5D4-641A4A57BED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90F3-7477-48AE-9AB5-A39D490CE990}" type="datetimeFigureOut">
              <a:rPr lang="es-MX" smtClean="0"/>
              <a:pPr/>
              <a:t>03/06/2012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80D6-0E9A-4F6B-A5D4-641A4A57BED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90F3-7477-48AE-9AB5-A39D490CE990}" type="datetimeFigureOut">
              <a:rPr lang="es-MX" smtClean="0"/>
              <a:pPr/>
              <a:t>03/06/2012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80D6-0E9A-4F6B-A5D4-641A4A57BED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90F3-7477-48AE-9AB5-A39D490CE990}" type="datetimeFigureOut">
              <a:rPr lang="es-MX" smtClean="0"/>
              <a:pPr/>
              <a:t>03/06/2012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24480D6-0E9A-4F6B-A5D4-641A4A57BED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90F3-7477-48AE-9AB5-A39D490CE990}" type="datetimeFigureOut">
              <a:rPr lang="es-MX" smtClean="0"/>
              <a:pPr/>
              <a:t>03/06/2012</a:t>
            </a:fld>
            <a:endParaRPr lang="es-MX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80D6-0E9A-4F6B-A5D4-641A4A57BED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90F3-7477-48AE-9AB5-A39D490CE990}" type="datetimeFigureOut">
              <a:rPr lang="es-MX" smtClean="0"/>
              <a:pPr/>
              <a:t>03/06/2012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80D6-0E9A-4F6B-A5D4-641A4A57BED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90F3-7477-48AE-9AB5-A39D490CE990}" type="datetimeFigureOut">
              <a:rPr lang="es-MX" smtClean="0"/>
              <a:pPr/>
              <a:t>03/06/2012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24480D6-0E9A-4F6B-A5D4-641A4A57BED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90F3-7477-48AE-9AB5-A39D490CE990}" type="datetimeFigureOut">
              <a:rPr lang="es-MX" smtClean="0"/>
              <a:pPr/>
              <a:t>03/06/2012</a:t>
            </a:fld>
            <a:endParaRPr lang="es-MX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80D6-0E9A-4F6B-A5D4-641A4A57BED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90F3-7477-48AE-9AB5-A39D490CE990}" type="datetimeFigureOut">
              <a:rPr lang="es-MX" smtClean="0"/>
              <a:pPr/>
              <a:t>03/06/2012</a:t>
            </a:fld>
            <a:endParaRPr lang="es-MX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80D6-0E9A-4F6B-A5D4-641A4A57BED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90F3-7477-48AE-9AB5-A39D490CE990}" type="datetimeFigureOut">
              <a:rPr lang="es-MX" smtClean="0"/>
              <a:pPr/>
              <a:t>03/06/2012</a:t>
            </a:fld>
            <a:endParaRPr lang="es-MX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80D6-0E9A-4F6B-A5D4-641A4A57BED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90F3-7477-48AE-9AB5-A39D490CE990}" type="datetimeFigureOut">
              <a:rPr lang="es-MX" smtClean="0"/>
              <a:pPr/>
              <a:t>03/06/2012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80D6-0E9A-4F6B-A5D4-641A4A57BED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C5E90F3-7477-48AE-9AB5-A39D490CE990}" type="datetimeFigureOut">
              <a:rPr lang="es-MX" smtClean="0"/>
              <a:pPr/>
              <a:t>03/06/2012</a:t>
            </a:fld>
            <a:endParaRPr lang="es-MX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24480D6-0E9A-4F6B-A5D4-641A4A57BED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jmoralex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antigua.com.gt/portalfinanciero/" TargetMode="External"/><Relationship Id="rId13" Type="http://schemas.openxmlformats.org/officeDocument/2006/relationships/hyperlink" Target="http://www.bancoreformador.com/" TargetMode="External"/><Relationship Id="rId18" Type="http://schemas.openxmlformats.org/officeDocument/2006/relationships/image" Target="../media/image16.gif"/><Relationship Id="rId26" Type="http://schemas.openxmlformats.org/officeDocument/2006/relationships/image" Target="../media/image20.gif"/><Relationship Id="rId39" Type="http://schemas.openxmlformats.org/officeDocument/2006/relationships/image" Target="../media/image29.png"/><Relationship Id="rId3" Type="http://schemas.openxmlformats.org/officeDocument/2006/relationships/image" Target="../media/image7.png"/><Relationship Id="rId21" Type="http://schemas.openxmlformats.org/officeDocument/2006/relationships/hyperlink" Target="http://www.vivibanco.com.gt/" TargetMode="External"/><Relationship Id="rId34" Type="http://schemas.openxmlformats.org/officeDocument/2006/relationships/hyperlink" Target="http://www.segurosgyt.com.gt/seguros/gyt" TargetMode="External"/><Relationship Id="rId42" Type="http://schemas.openxmlformats.org/officeDocument/2006/relationships/image" Target="../media/image32.gif"/><Relationship Id="rId7" Type="http://schemas.openxmlformats.org/officeDocument/2006/relationships/image" Target="../media/image10.gif"/><Relationship Id="rId12" Type="http://schemas.openxmlformats.org/officeDocument/2006/relationships/image" Target="../media/image13.gif"/><Relationship Id="rId17" Type="http://schemas.openxmlformats.org/officeDocument/2006/relationships/hyperlink" Target="http://www.gytcontinental.com.gt/" TargetMode="External"/><Relationship Id="rId25" Type="http://schemas.openxmlformats.org/officeDocument/2006/relationships/hyperlink" Target="https://www.credomatic.com/honduras/esp/credo/index.html" TargetMode="External"/><Relationship Id="rId33" Type="http://schemas.openxmlformats.org/officeDocument/2006/relationships/image" Target="../media/image24.gif"/><Relationship Id="rId38" Type="http://schemas.openxmlformats.org/officeDocument/2006/relationships/image" Target="../media/image28.gif"/><Relationship Id="rId2" Type="http://schemas.openxmlformats.org/officeDocument/2006/relationships/hyperlink" Target="http://en.wikipedia.org/wiki/Image:Bancoazteca_logo.PNG" TargetMode="External"/><Relationship Id="rId16" Type="http://schemas.openxmlformats.org/officeDocument/2006/relationships/image" Target="../media/image15.gif"/><Relationship Id="rId20" Type="http://schemas.openxmlformats.org/officeDocument/2006/relationships/image" Target="../media/image17.gif"/><Relationship Id="rId29" Type="http://schemas.openxmlformats.org/officeDocument/2006/relationships/hyperlink" Target="http://www.banrural.com/" TargetMode="External"/><Relationship Id="rId41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ncoinmobiliario.com.gt/" TargetMode="External"/><Relationship Id="rId11" Type="http://schemas.openxmlformats.org/officeDocument/2006/relationships/hyperlink" Target="http://www.bancointernacional.com.gt/" TargetMode="External"/><Relationship Id="rId24" Type="http://schemas.openxmlformats.org/officeDocument/2006/relationships/image" Target="../media/image19.gif"/><Relationship Id="rId32" Type="http://schemas.openxmlformats.org/officeDocument/2006/relationships/image" Target="../media/image23.jpeg"/><Relationship Id="rId37" Type="http://schemas.openxmlformats.org/officeDocument/2006/relationships/image" Target="../media/image27.gif"/><Relationship Id="rId40" Type="http://schemas.openxmlformats.org/officeDocument/2006/relationships/image" Target="../media/image30.png"/><Relationship Id="rId5" Type="http://schemas.openxmlformats.org/officeDocument/2006/relationships/image" Target="../media/image9.gif"/><Relationship Id="rId15" Type="http://schemas.openxmlformats.org/officeDocument/2006/relationships/hyperlink" Target="http://www.bancredit.com.gt/" TargetMode="External"/><Relationship Id="rId23" Type="http://schemas.openxmlformats.org/officeDocument/2006/relationships/hyperlink" Target="http://www.chn.com.gt/" TargetMode="External"/><Relationship Id="rId28" Type="http://schemas.openxmlformats.org/officeDocument/2006/relationships/image" Target="../media/image21.gif"/><Relationship Id="rId36" Type="http://schemas.openxmlformats.org/officeDocument/2006/relationships/image" Target="../media/image26.png"/><Relationship Id="rId10" Type="http://schemas.openxmlformats.org/officeDocument/2006/relationships/image" Target="../media/image12.gif"/><Relationship Id="rId19" Type="http://schemas.openxmlformats.org/officeDocument/2006/relationships/hyperlink" Target="http://www.bi.com.gt/" TargetMode="External"/><Relationship Id="rId31" Type="http://schemas.openxmlformats.org/officeDocument/2006/relationships/hyperlink" Target="http://www.bancopromerica.com/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11.gif"/><Relationship Id="rId14" Type="http://schemas.openxmlformats.org/officeDocument/2006/relationships/image" Target="../media/image14.gif"/><Relationship Id="rId22" Type="http://schemas.openxmlformats.org/officeDocument/2006/relationships/image" Target="../media/image18.jpeg"/><Relationship Id="rId27" Type="http://schemas.openxmlformats.org/officeDocument/2006/relationships/hyperlink" Target="http://www.bancoamericano.com.gt/" TargetMode="External"/><Relationship Id="rId30" Type="http://schemas.openxmlformats.org/officeDocument/2006/relationships/image" Target="../media/image22.gif"/><Relationship Id="rId35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Hoja_de_c_lculo_de_Microsoft_Office_Excel2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8458200" cy="1222375"/>
          </a:xfrm>
        </p:spPr>
        <p:txBody>
          <a:bodyPr/>
          <a:lstStyle/>
          <a:p>
            <a:pPr algn="ctr"/>
            <a:r>
              <a:rPr lang="es-ES_tradnl" dirty="0" smtClean="0"/>
              <a:t>Estructura del sistema financiero</a:t>
            </a:r>
            <a:br>
              <a:rPr lang="es-ES_tradnl" dirty="0" smtClean="0"/>
            </a:br>
            <a:r>
              <a:rPr lang="es-ES_tradnl" dirty="0" smtClean="0"/>
              <a:t>guatemalteco</a:t>
            </a:r>
            <a:endParaRPr lang="es-MX" dirty="0"/>
          </a:p>
        </p:txBody>
      </p:sp>
      <p:pic>
        <p:nvPicPr>
          <p:cNvPr id="9218" name="Imagen 1" descr="logo azu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32656"/>
            <a:ext cx="30400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611560" y="6093296"/>
            <a:ext cx="792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200" dirty="0" smtClean="0"/>
              <a:t>Fuente: Banco de Guatemala, Superintendencia de Bancos, Registro del Mercado de Valores y Mercancías</a:t>
            </a:r>
            <a:endParaRPr lang="es-ES" sz="1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364088" y="4077072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600" dirty="0" smtClean="0"/>
              <a:t>Juan José Morales </a:t>
            </a:r>
            <a:r>
              <a:rPr lang="es-GT" sz="1600" dirty="0" smtClean="0"/>
              <a:t>Ruiz</a:t>
            </a:r>
          </a:p>
          <a:p>
            <a:pPr algn="ctr"/>
            <a:r>
              <a:rPr lang="es-GT" sz="1600" dirty="0" smtClean="0">
                <a:hlinkClick r:id="rId3"/>
              </a:rPr>
              <a:t>www.jjmoralex.com</a:t>
            </a:r>
            <a:r>
              <a:rPr lang="es-GT" sz="1600" dirty="0" smtClean="0"/>
              <a:t> 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18 bancos: sistema bancario</a:t>
            </a:r>
            <a:endParaRPr lang="es-ES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755576" y="1484784"/>
          <a:ext cx="7416825" cy="4608510"/>
        </p:xfrm>
        <a:graphic>
          <a:graphicData uri="http://schemas.openxmlformats.org/drawingml/2006/table">
            <a:tbl>
              <a:tblPr/>
              <a:tblGrid>
                <a:gridCol w="1138132"/>
                <a:gridCol w="2541827"/>
                <a:gridCol w="1441634"/>
                <a:gridCol w="1157100"/>
                <a:gridCol w="1138132"/>
              </a:tblGrid>
              <a:tr h="46085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ACTIVO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DISPONIBILIDADES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Q24,572.00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INVERSIONES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Q40,315.00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CARTERA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Q80,242.00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INMUEBLES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Q3,593.00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OTROS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Q5,537.00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Q153,308.00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$ 19,163.50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PASIVO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DEPOSITOS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Q120,469.00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CREDITOS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Q11,272.00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OBLIGACIONES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Q770.00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OTROS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Q4,104.00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Q136,615.00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$ 17,076.88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CAPITAL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Q15,742.00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1,967.75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 smtClean="0"/>
              <a:t>14 Financieras: banco de inversión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403648" y="1556792"/>
          <a:ext cx="6671330" cy="4536504"/>
        </p:xfrm>
        <a:graphic>
          <a:graphicData uri="http://schemas.openxmlformats.org/presentationml/2006/ole">
            <p:oleObj spid="_x0000_s5122" name="Hoja de cálculo" r:id="rId3" imgW="4048069" imgH="2752791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Banca offshore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323527" y="1772816"/>
          <a:ext cx="8734849" cy="3168352"/>
        </p:xfrm>
        <a:graphic>
          <a:graphicData uri="http://schemas.openxmlformats.org/presentationml/2006/ole">
            <p:oleObj spid="_x0000_s22531" name="Hoja de cálculo" r:id="rId3" imgW="4752929" imgH="1724111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GT" dirty="0" smtClean="0"/>
              <a:t>AGREGADOS FINANCIEROS</a:t>
            </a:r>
            <a:br>
              <a:rPr lang="es-GT" dirty="0" smtClean="0"/>
            </a:br>
            <a:r>
              <a:rPr lang="es-GT" sz="1600" dirty="0" smtClean="0"/>
              <a:t>(MILLONES DE QUETZALES)</a:t>
            </a:r>
            <a:endParaRPr lang="es-ES" dirty="0"/>
          </a:p>
        </p:txBody>
      </p:sp>
      <p:graphicFrame>
        <p:nvGraphicFramePr>
          <p:cNvPr id="4" name="1 Gráfico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GT" dirty="0" smtClean="0"/>
              <a:t>Agregados financieros</a:t>
            </a:r>
            <a:br>
              <a:rPr lang="es-GT" dirty="0" smtClean="0"/>
            </a:br>
            <a:r>
              <a:rPr lang="es-GT" sz="1600" dirty="0" smtClean="0"/>
              <a:t>(Dolarizados – millones de dólares)</a:t>
            </a:r>
            <a:endParaRPr lang="es-ES" dirty="0"/>
          </a:p>
        </p:txBody>
      </p:sp>
      <p:graphicFrame>
        <p:nvGraphicFramePr>
          <p:cNvPr id="5" name="2 Gráfico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Autoridades EN EL SISTEMA FINANCIERO</a:t>
            </a:r>
            <a:endParaRPr lang="es-MX" dirty="0"/>
          </a:p>
        </p:txBody>
      </p:sp>
      <p:pic>
        <p:nvPicPr>
          <p:cNvPr id="4" name="3 Marcador de contenido" descr="bangua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132856"/>
            <a:ext cx="4864540" cy="1152128"/>
          </a:xfrm>
        </p:spPr>
      </p:pic>
      <p:pic>
        <p:nvPicPr>
          <p:cNvPr id="5" name="4 Imagen" descr="logo si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700808"/>
            <a:ext cx="2381250" cy="238125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475656" y="1340768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200" b="1" dirty="0" smtClean="0"/>
              <a:t>MONETARIAS:</a:t>
            </a:r>
            <a:endParaRPr lang="es-ES" sz="3200" b="1" dirty="0"/>
          </a:p>
        </p:txBody>
      </p:sp>
      <p:pic>
        <p:nvPicPr>
          <p:cNvPr id="7" name="6 Imagen" descr="rmv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4941168"/>
            <a:ext cx="2920635" cy="1346032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1475656" y="3789040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3200" b="1" dirty="0" smtClean="0"/>
              <a:t>VALORES:</a:t>
            </a:r>
            <a:endParaRPr lang="es-E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4" descr="http://upload.wikimedia.org/wikipedia/en/thumb/6/62/Bancoazteca_logo.PNG/180px-Bancoazteca_logo.PNG">
            <a:hlinkClick r:id="rId2" tooltip="Banco Azteca logo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013176"/>
            <a:ext cx="1428760" cy="130175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Actores del sistema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/>
          <a:lstStyle/>
          <a:p>
            <a:pPr>
              <a:buNone/>
            </a:pPr>
            <a:r>
              <a:rPr lang="es-ES_tradnl" dirty="0" smtClean="0"/>
              <a:t>Bancos:				Aseguradoras:</a:t>
            </a:r>
            <a:endParaRPr lang="es-MX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</p:txBody>
      </p:sp>
      <p:cxnSp>
        <p:nvCxnSpPr>
          <p:cNvPr id="5" name="4 Conector recto"/>
          <p:cNvCxnSpPr>
            <a:endCxn id="3" idx="2"/>
          </p:cNvCxnSpPr>
          <p:nvPr/>
        </p:nvCxnSpPr>
        <p:spPr>
          <a:xfrm rot="16200000" flipH="1">
            <a:off x="2161827" y="4182987"/>
            <a:ext cx="4968554" cy="4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2" descr="http://www.agromercantil.com.gt/imagenes/indexnew/top/logo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068960"/>
            <a:ext cx="1440160" cy="675540"/>
          </a:xfrm>
          <a:prstGeom prst="rect">
            <a:avLst/>
          </a:prstGeom>
          <a:noFill/>
        </p:spPr>
      </p:pic>
      <p:pic>
        <p:nvPicPr>
          <p:cNvPr id="8" name="Picture 14" descr="http://www.sib.gob.gt/inc/imagenes_supervisadas/logo_bantrab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700808"/>
            <a:ext cx="952500" cy="666751"/>
          </a:xfrm>
          <a:prstGeom prst="rect">
            <a:avLst/>
          </a:prstGeom>
          <a:noFill/>
        </p:spPr>
      </p:pic>
      <p:pic>
        <p:nvPicPr>
          <p:cNvPr id="9" name="Picture 22" descr="http://www.sib.gob.gt/inc/imagenes_supervisadas/logo_inmobiliario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2492896"/>
            <a:ext cx="642942" cy="690569"/>
          </a:xfrm>
          <a:prstGeom prst="rect">
            <a:avLst/>
          </a:prstGeom>
          <a:noFill/>
        </p:spPr>
      </p:pic>
      <p:pic>
        <p:nvPicPr>
          <p:cNvPr id="10" name="Picture 10" descr="http://www.sib.gob.gt/inc/imagenes_supervisadas/Logo_Antigua.gif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2348880"/>
            <a:ext cx="666750" cy="676276"/>
          </a:xfrm>
          <a:prstGeom prst="rect">
            <a:avLst/>
          </a:prstGeom>
          <a:noFill/>
        </p:spPr>
      </p:pic>
      <p:pic>
        <p:nvPicPr>
          <p:cNvPr id="11" name="Picture 30" descr="Cit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624" y="2348880"/>
            <a:ext cx="838200" cy="485775"/>
          </a:xfrm>
          <a:prstGeom prst="rect">
            <a:avLst/>
          </a:prstGeom>
          <a:noFill/>
        </p:spPr>
      </p:pic>
      <p:pic>
        <p:nvPicPr>
          <p:cNvPr id="12" name="Picture 24" descr="http://www.sib.gob.gt/inc/imagenes_supervisadas/logo_binternacional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31840" y="2492896"/>
            <a:ext cx="847725" cy="928694"/>
          </a:xfrm>
          <a:prstGeom prst="rect">
            <a:avLst/>
          </a:prstGeom>
          <a:noFill/>
        </p:spPr>
      </p:pic>
      <p:pic>
        <p:nvPicPr>
          <p:cNvPr id="13" name="Picture 26" descr="http://www.sib.gob.gt/inc/imagenes_supervisadas/logo_reformador.GIF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95736" y="3501008"/>
            <a:ext cx="1371600" cy="400050"/>
          </a:xfrm>
          <a:prstGeom prst="rect">
            <a:avLst/>
          </a:prstGeom>
          <a:noFill/>
        </p:spPr>
      </p:pic>
      <p:pic>
        <p:nvPicPr>
          <p:cNvPr id="14" name="Picture 12" descr="http://www.sib.gob.gt/inc/imagenes_supervisadas/logo_bancredit.gif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19872" y="1772816"/>
            <a:ext cx="1000125" cy="552451"/>
          </a:xfrm>
          <a:prstGeom prst="rect">
            <a:avLst/>
          </a:prstGeom>
          <a:noFill/>
        </p:spPr>
      </p:pic>
      <p:pic>
        <p:nvPicPr>
          <p:cNvPr id="15" name="Picture 18" descr="http://www.sib.gob.gt/inc/imagenes_supervisadas/logo_gt_continental.gif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3528" y="3933056"/>
            <a:ext cx="1493701" cy="1428760"/>
          </a:xfrm>
          <a:prstGeom prst="rect">
            <a:avLst/>
          </a:prstGeom>
          <a:noFill/>
        </p:spPr>
      </p:pic>
      <p:pic>
        <p:nvPicPr>
          <p:cNvPr id="16" name="Picture 20" descr="http://www.sib.gob.gt/inc/imagenes_supervisadas/logo_bindustrial.gif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979712" y="3933056"/>
            <a:ext cx="1000132" cy="1087865"/>
          </a:xfrm>
          <a:prstGeom prst="rect">
            <a:avLst/>
          </a:prstGeom>
          <a:noFill/>
        </p:spPr>
      </p:pic>
      <p:pic>
        <p:nvPicPr>
          <p:cNvPr id="17" name="Picture 30" descr="Cit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3645024"/>
            <a:ext cx="838200" cy="485775"/>
          </a:xfrm>
          <a:prstGeom prst="rect">
            <a:avLst/>
          </a:prstGeom>
          <a:noFill/>
        </p:spPr>
      </p:pic>
      <p:pic>
        <p:nvPicPr>
          <p:cNvPr id="18" name="Picture 28" descr="http://www.sib.gob.gt/inc/imagenes_supervisadas/logovivibanco.jpg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79512" y="6165304"/>
            <a:ext cx="962025" cy="295275"/>
          </a:xfrm>
          <a:prstGeom prst="rect">
            <a:avLst/>
          </a:prstGeom>
          <a:noFill/>
        </p:spPr>
      </p:pic>
      <p:pic>
        <p:nvPicPr>
          <p:cNvPr id="19" name="Picture 16" descr="http://www.sib.gob.gt/inc/imagenes_supervisadas/logo_chh.gif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79512" y="5013176"/>
            <a:ext cx="857256" cy="942982"/>
          </a:xfrm>
          <a:prstGeom prst="rect">
            <a:avLst/>
          </a:prstGeom>
          <a:noFill/>
        </p:spPr>
      </p:pic>
      <p:pic>
        <p:nvPicPr>
          <p:cNvPr id="20" name="Picture 38" descr="BAC - Credomatic Bank of Honduras">
            <a:hlinkClick r:id="rId25" tooltip="BANCO BAC HONDURAS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987824" y="4653136"/>
            <a:ext cx="1209675" cy="352426"/>
          </a:xfrm>
          <a:prstGeom prst="rect">
            <a:avLst/>
          </a:prstGeom>
          <a:noFill/>
        </p:spPr>
      </p:pic>
      <p:pic>
        <p:nvPicPr>
          <p:cNvPr id="22" name="Picture 2" descr="http://www.sib.gob.gt/inc/imagenes_supervisadas/Logo_Banamer.gif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267744" y="5085184"/>
            <a:ext cx="561975" cy="628651"/>
          </a:xfrm>
          <a:prstGeom prst="rect">
            <a:avLst/>
          </a:prstGeom>
          <a:noFill/>
        </p:spPr>
      </p:pic>
      <p:pic>
        <p:nvPicPr>
          <p:cNvPr id="23" name="Picture 6" descr="http://www.sib.gob.gt/inc/imagenes_supervisadas/Banrural.gif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187624" y="5589240"/>
            <a:ext cx="958773" cy="1071570"/>
          </a:xfrm>
          <a:prstGeom prst="rect">
            <a:avLst/>
          </a:prstGeom>
          <a:noFill/>
        </p:spPr>
      </p:pic>
      <p:sp>
        <p:nvSpPr>
          <p:cNvPr id="25" name="24 CuadroTexto"/>
          <p:cNvSpPr txBox="1"/>
          <p:nvPr/>
        </p:nvSpPr>
        <p:spPr>
          <a:xfrm>
            <a:off x="3275856" y="4077072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/>
              <a:t>   Guatemala</a:t>
            </a:r>
            <a:endParaRPr lang="es-MX" sz="1600" b="1" dirty="0"/>
          </a:p>
        </p:txBody>
      </p:sp>
      <p:pic>
        <p:nvPicPr>
          <p:cNvPr id="27" name="Picture 36" descr="Banco Promerica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195736" y="6143618"/>
            <a:ext cx="1428761" cy="714382"/>
          </a:xfrm>
          <a:prstGeom prst="rect">
            <a:avLst/>
          </a:prstGeom>
          <a:noFill/>
        </p:spPr>
      </p:pic>
      <p:pic>
        <p:nvPicPr>
          <p:cNvPr id="27650" name="Picture 2" descr="Logo Aseguradora Mundial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155575" y="-144463"/>
            <a:ext cx="952500" cy="304801"/>
          </a:xfrm>
          <a:prstGeom prst="rect">
            <a:avLst/>
          </a:prstGeom>
          <a:noFill/>
        </p:spPr>
      </p:pic>
      <p:pic>
        <p:nvPicPr>
          <p:cNvPr id="27651" name="Picture 3" descr="C:\Documents and Settings\Juan José Morales\Mis documentos\Mis imágenes\aseg mundial.gif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716016" y="2132856"/>
            <a:ext cx="952500" cy="304800"/>
          </a:xfrm>
          <a:prstGeom prst="rect">
            <a:avLst/>
          </a:prstGeom>
          <a:noFill/>
        </p:spPr>
      </p:pic>
      <p:pic>
        <p:nvPicPr>
          <p:cNvPr id="27653" name="Picture 5" descr="gyt">
            <a:hlinkClick r:id="rId34"/>
          </p:cNvPr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92075" y="-365125"/>
            <a:ext cx="1476375" cy="762000"/>
          </a:xfrm>
          <a:prstGeom prst="rect">
            <a:avLst/>
          </a:prstGeom>
          <a:noFill/>
        </p:spPr>
      </p:pic>
      <p:pic>
        <p:nvPicPr>
          <p:cNvPr id="27655" name="Picture 7" descr="gyt">
            <a:hlinkClick r:id="rId34"/>
          </p:cNvPr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92075" y="-449263"/>
            <a:ext cx="1476375" cy="762001"/>
          </a:xfrm>
          <a:prstGeom prst="rect">
            <a:avLst/>
          </a:prstGeom>
          <a:noFill/>
        </p:spPr>
      </p:pic>
      <p:pic>
        <p:nvPicPr>
          <p:cNvPr id="27657" name="Picture 9" descr="gyt">
            <a:hlinkClick r:id="rId34"/>
          </p:cNvPr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92075" y="-449263"/>
            <a:ext cx="1476375" cy="762001"/>
          </a:xfrm>
          <a:prstGeom prst="rect">
            <a:avLst/>
          </a:prstGeom>
          <a:noFill/>
        </p:spPr>
      </p:pic>
      <p:pic>
        <p:nvPicPr>
          <p:cNvPr id="34" name="33 Imagen" descr="logo2.jp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5724129" y="2132856"/>
            <a:ext cx="1152128" cy="594647"/>
          </a:xfrm>
          <a:prstGeom prst="rect">
            <a:avLst/>
          </a:prstGeom>
        </p:spPr>
      </p:pic>
      <p:pic>
        <p:nvPicPr>
          <p:cNvPr id="35" name="34 Imagen" descr="logo21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7730142" y="1700808"/>
            <a:ext cx="1413858" cy="961423"/>
          </a:xfrm>
          <a:prstGeom prst="rect">
            <a:avLst/>
          </a:prstGeom>
        </p:spPr>
      </p:pic>
      <p:pic>
        <p:nvPicPr>
          <p:cNvPr id="36" name="35 Imagen" descr="5488.gif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4788024" y="2492896"/>
            <a:ext cx="542572" cy="648072"/>
          </a:xfrm>
          <a:prstGeom prst="rect">
            <a:avLst/>
          </a:prstGeom>
        </p:spPr>
      </p:pic>
      <p:pic>
        <p:nvPicPr>
          <p:cNvPr id="37" name="36 Imagen" descr="88266.gif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7020272" y="2132856"/>
            <a:ext cx="857250" cy="476250"/>
          </a:xfrm>
          <a:prstGeom prst="rect">
            <a:avLst/>
          </a:prstGeom>
        </p:spPr>
      </p:pic>
      <p:pic>
        <p:nvPicPr>
          <p:cNvPr id="38" name="37 Imagen" descr="collog.pn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7905375" y="2780928"/>
            <a:ext cx="1238625" cy="935162"/>
          </a:xfrm>
          <a:prstGeom prst="rect">
            <a:avLst/>
          </a:prstGeom>
        </p:spPr>
      </p:pic>
      <p:pic>
        <p:nvPicPr>
          <p:cNvPr id="39" name="38 Imagen" descr="230px-Mapfre_svg.pn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5436096" y="2780928"/>
            <a:ext cx="2190750" cy="466725"/>
          </a:xfrm>
          <a:prstGeom prst="rect">
            <a:avLst/>
          </a:prstGeom>
        </p:spPr>
      </p:pic>
      <p:pic>
        <p:nvPicPr>
          <p:cNvPr id="41" name="40 Imagen" descr="23_Image_100_57.gif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4716016" y="3356992"/>
            <a:ext cx="952500" cy="390525"/>
          </a:xfrm>
          <a:prstGeom prst="rect">
            <a:avLst/>
          </a:prstGeom>
        </p:spPr>
      </p:pic>
      <p:pic>
        <p:nvPicPr>
          <p:cNvPr id="42" name="Picture 6" descr="http://www.sib.gob.gt/inc/imagenes_supervisadas/Banrural.gif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340024" y="5741640"/>
            <a:ext cx="958773" cy="1071570"/>
          </a:xfrm>
          <a:prstGeom prst="rect">
            <a:avLst/>
          </a:prstGeom>
          <a:noFill/>
        </p:spPr>
      </p:pic>
      <p:pic>
        <p:nvPicPr>
          <p:cNvPr id="43" name="42 Imagen" descr="palig_logo_header.gif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5868144" y="3212976"/>
            <a:ext cx="1771650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 smtClean="0"/>
              <a:t>Profundización bancaria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14500"/>
            <a:ext cx="74310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247650" y="1428750"/>
            <a:ext cx="2857500" cy="6461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s-GT" sz="1200" b="1" dirty="0">
                <a:latin typeface="Arial" charset="0"/>
              </a:rPr>
              <a:t>Activos / PIB = 47.1%</a:t>
            </a:r>
          </a:p>
          <a:p>
            <a:pPr algn="r">
              <a:defRPr/>
            </a:pPr>
            <a:r>
              <a:rPr lang="es-GT" sz="1200" b="1" dirty="0">
                <a:latin typeface="Arial" charset="0"/>
              </a:rPr>
              <a:t>Cartera Créditos / PIB = 25.1%</a:t>
            </a:r>
          </a:p>
          <a:p>
            <a:pPr algn="r">
              <a:defRPr/>
            </a:pPr>
            <a:r>
              <a:rPr lang="es-GT" sz="1200" b="1" dirty="0">
                <a:latin typeface="Arial" charset="0"/>
              </a:rPr>
              <a:t>              Número de Bancos = 18</a:t>
            </a:r>
            <a:endParaRPr lang="es-ES" sz="1200" b="1" dirty="0">
              <a:latin typeface="Arial" charset="0"/>
            </a:endParaRPr>
          </a:p>
        </p:txBody>
      </p:sp>
      <p:cxnSp>
        <p:nvCxnSpPr>
          <p:cNvPr id="8" name="7 Conector recto de flecha"/>
          <p:cNvCxnSpPr>
            <a:cxnSpLocks noChangeShapeType="1"/>
          </p:cNvCxnSpPr>
          <p:nvPr/>
        </p:nvCxnSpPr>
        <p:spPr bwMode="auto">
          <a:xfrm rot="16200000" flipH="1">
            <a:off x="1069181" y="2321719"/>
            <a:ext cx="642938" cy="2857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" name="8 CuadroTexto"/>
          <p:cNvSpPr txBox="1"/>
          <p:nvPr/>
        </p:nvSpPr>
        <p:spPr>
          <a:xfrm>
            <a:off x="577850" y="4643438"/>
            <a:ext cx="2339975" cy="646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GT" sz="1200" b="1" dirty="0">
                <a:latin typeface="Arial" charset="0"/>
              </a:rPr>
              <a:t>Activos / PIB = 63.6%</a:t>
            </a:r>
          </a:p>
          <a:p>
            <a:pPr algn="r">
              <a:defRPr/>
            </a:pPr>
            <a:r>
              <a:rPr lang="es-GT" sz="1200" b="1" dirty="0">
                <a:latin typeface="Arial" charset="0"/>
              </a:rPr>
              <a:t>Cartera Créditos / PIB= 38.2%</a:t>
            </a:r>
          </a:p>
          <a:p>
            <a:pPr algn="r">
              <a:defRPr/>
            </a:pPr>
            <a:r>
              <a:rPr lang="es-GT" sz="1200" b="1" dirty="0">
                <a:latin typeface="Arial" charset="0"/>
              </a:rPr>
              <a:t>Número de Bancos = 13</a:t>
            </a:r>
            <a:endParaRPr lang="es-ES" sz="1200" b="1" dirty="0">
              <a:latin typeface="Arial" charset="0"/>
            </a:endParaRPr>
          </a:p>
        </p:txBody>
      </p:sp>
      <p:cxnSp>
        <p:nvCxnSpPr>
          <p:cNvPr id="10" name="10 Conector recto de flecha"/>
          <p:cNvCxnSpPr>
            <a:cxnSpLocks noChangeShapeType="1"/>
          </p:cNvCxnSpPr>
          <p:nvPr/>
        </p:nvCxnSpPr>
        <p:spPr bwMode="auto">
          <a:xfrm flipV="1">
            <a:off x="1176338" y="4000500"/>
            <a:ext cx="857250" cy="571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10 CuadroTexto"/>
          <p:cNvSpPr txBox="1"/>
          <p:nvPr/>
        </p:nvSpPr>
        <p:spPr>
          <a:xfrm>
            <a:off x="3779912" y="1988840"/>
            <a:ext cx="2339975" cy="6461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GT" sz="1200" b="1" dirty="0">
                <a:latin typeface="Arial" charset="0"/>
              </a:rPr>
              <a:t>Activos / PIB = 82.1%</a:t>
            </a:r>
          </a:p>
          <a:p>
            <a:pPr algn="r">
              <a:defRPr/>
            </a:pPr>
            <a:r>
              <a:rPr lang="es-GT" sz="1200" b="1" dirty="0">
                <a:latin typeface="Arial" charset="0"/>
              </a:rPr>
              <a:t>Cartera Créditos / PIB= 45.7%</a:t>
            </a:r>
          </a:p>
          <a:p>
            <a:pPr algn="r">
              <a:defRPr/>
            </a:pPr>
            <a:r>
              <a:rPr lang="es-GT" sz="1200" b="1" dirty="0">
                <a:latin typeface="Arial" charset="0"/>
              </a:rPr>
              <a:t>Número de Bancos = 17</a:t>
            </a:r>
            <a:endParaRPr lang="es-ES" sz="1200" b="1" dirty="0">
              <a:latin typeface="Arial" charset="0"/>
            </a:endParaRPr>
          </a:p>
        </p:txBody>
      </p:sp>
      <p:cxnSp>
        <p:nvCxnSpPr>
          <p:cNvPr id="12" name="15 Conector recto de flecha"/>
          <p:cNvCxnSpPr>
            <a:cxnSpLocks noChangeShapeType="1"/>
          </p:cNvCxnSpPr>
          <p:nvPr/>
        </p:nvCxnSpPr>
        <p:spPr bwMode="auto">
          <a:xfrm rot="5400000">
            <a:off x="3605213" y="2714625"/>
            <a:ext cx="285750" cy="2857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" name="12 CuadroTexto"/>
          <p:cNvSpPr txBox="1"/>
          <p:nvPr/>
        </p:nvSpPr>
        <p:spPr>
          <a:xfrm>
            <a:off x="5248275" y="3071813"/>
            <a:ext cx="2341563" cy="646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GT" sz="1200" b="1" dirty="0">
                <a:latin typeface="Arial" charset="0"/>
              </a:rPr>
              <a:t>Activos / PIB = 64.5%</a:t>
            </a:r>
          </a:p>
          <a:p>
            <a:pPr algn="r">
              <a:defRPr/>
            </a:pPr>
            <a:r>
              <a:rPr lang="es-GT" sz="1200" b="1" dirty="0">
                <a:latin typeface="Arial" charset="0"/>
              </a:rPr>
              <a:t>Cartera Créditos / PIB= 31.0%</a:t>
            </a:r>
          </a:p>
          <a:p>
            <a:pPr algn="r">
              <a:defRPr/>
            </a:pPr>
            <a:r>
              <a:rPr lang="es-GT" sz="1200" b="1" dirty="0">
                <a:latin typeface="Arial" charset="0"/>
              </a:rPr>
              <a:t>Número de Bancos = 7</a:t>
            </a:r>
            <a:endParaRPr lang="es-ES" sz="1200" b="1" dirty="0">
              <a:latin typeface="Arial" charset="0"/>
            </a:endParaRPr>
          </a:p>
        </p:txBody>
      </p:sp>
      <p:cxnSp>
        <p:nvCxnSpPr>
          <p:cNvPr id="14" name="17 Conector recto de flecha"/>
          <p:cNvCxnSpPr>
            <a:cxnSpLocks noChangeShapeType="1"/>
          </p:cNvCxnSpPr>
          <p:nvPr/>
        </p:nvCxnSpPr>
        <p:spPr bwMode="auto">
          <a:xfrm rot="5400000">
            <a:off x="4856956" y="3821907"/>
            <a:ext cx="428625" cy="3571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5" name="14 CuadroTexto"/>
          <p:cNvSpPr txBox="1"/>
          <p:nvPr/>
        </p:nvSpPr>
        <p:spPr>
          <a:xfrm>
            <a:off x="1077913" y="5715000"/>
            <a:ext cx="2339975" cy="6461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GT" sz="1200" b="1" dirty="0">
                <a:latin typeface="Arial" charset="0"/>
              </a:rPr>
              <a:t>Activos / PIB = 74.9%</a:t>
            </a:r>
          </a:p>
          <a:p>
            <a:pPr algn="r">
              <a:defRPr/>
            </a:pPr>
            <a:r>
              <a:rPr lang="es-GT" sz="1200" b="1" dirty="0">
                <a:latin typeface="Arial" charset="0"/>
              </a:rPr>
              <a:t>Cartera Créditos / PIB= 44.8%</a:t>
            </a:r>
          </a:p>
          <a:p>
            <a:pPr algn="r">
              <a:defRPr/>
            </a:pPr>
            <a:r>
              <a:rPr lang="es-GT" sz="1200" b="1" dirty="0">
                <a:latin typeface="Arial" charset="0"/>
              </a:rPr>
              <a:t>Número de Bancos = 16</a:t>
            </a:r>
            <a:endParaRPr lang="es-ES" sz="1200" b="1" dirty="0">
              <a:latin typeface="Arial" charset="0"/>
            </a:endParaRPr>
          </a:p>
        </p:txBody>
      </p:sp>
      <p:cxnSp>
        <p:nvCxnSpPr>
          <p:cNvPr id="16" name="19 Conector recto de flecha"/>
          <p:cNvCxnSpPr>
            <a:cxnSpLocks noChangeShapeType="1"/>
          </p:cNvCxnSpPr>
          <p:nvPr/>
        </p:nvCxnSpPr>
        <p:spPr bwMode="auto">
          <a:xfrm flipV="1">
            <a:off x="3462338" y="5500688"/>
            <a:ext cx="857250" cy="571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Mercado financiero SUPERVISADO</a:t>
            </a:r>
            <a:endParaRPr lang="es-MX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1802606"/>
            <a:ext cx="6979744" cy="414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11 grupos financieros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39552" y="1556792"/>
          <a:ext cx="8136904" cy="4518888"/>
        </p:xfrm>
        <a:graphic>
          <a:graphicData uri="http://schemas.openxmlformats.org/presentationml/2006/ole">
            <p:oleObj spid="_x0000_s2050" name="Hoja de cálculo" r:id="rId3" imgW="5333919" imgH="2962168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s-ES_tradnl" dirty="0" smtClean="0"/>
              <a:t>62 integrantes de grupos financieros</a:t>
            </a:r>
            <a:endParaRPr lang="es-MX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268760"/>
            <a:ext cx="4968552" cy="544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Banco de Guatemala</a:t>
            </a:r>
            <a:r>
              <a:rPr lang="es-MX" sz="2800" baseline="0" dirty="0" smtClean="0"/>
              <a:t> </a:t>
            </a:r>
            <a:r>
              <a:rPr lang="es-MX" sz="1200" dirty="0" smtClean="0"/>
              <a:t>(BALANCE GENERAL MILONES QUETZALES)</a:t>
            </a:r>
            <a:br>
              <a:rPr lang="es-MX" sz="1200" dirty="0" smtClean="0"/>
            </a:br>
            <a:endParaRPr lang="es-MX" sz="1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MX" dirty="0"/>
          </a:p>
        </p:txBody>
      </p:sp>
      <p:pic>
        <p:nvPicPr>
          <p:cNvPr id="6" name="3 Marcador de contenido" descr="bangua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0"/>
            <a:ext cx="3648405" cy="864096"/>
          </a:xfrm>
          <a:prstGeom prst="rect">
            <a:avLst/>
          </a:prstGeom>
        </p:spPr>
      </p:pic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611559" y="1556792"/>
          <a:ext cx="8055029" cy="4392488"/>
        </p:xfrm>
        <a:graphic>
          <a:graphicData uri="http://schemas.openxmlformats.org/presentationml/2006/ole">
            <p:oleObj spid="_x0000_s3077" name="Hoja de cálculo" r:id="rId4" imgW="5991311" imgH="3267131" progId="Excel.Sheet.12">
              <p:embed/>
            </p:oleObj>
          </a:graphicData>
        </a:graphic>
      </p:graphicFrame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 smtClean="0"/>
              <a:t>18 bancos: sistema bancario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043608" y="1484784"/>
          <a:ext cx="7128792" cy="4824665"/>
        </p:xfrm>
        <a:graphic>
          <a:graphicData uri="http://schemas.openxmlformats.org/presentationml/2006/ole">
            <p:oleObj spid="_x0000_s4099" name="Hoja de cálculo" r:id="rId3" imgW="5333919" imgH="3610132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451</TotalTime>
  <Words>210</Words>
  <Application>Microsoft Office PowerPoint</Application>
  <PresentationFormat>Presentación en pantalla (4:3)</PresentationFormat>
  <Paragraphs>79</Paragraphs>
  <Slides>14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Viajes</vt:lpstr>
      <vt:lpstr>Hoja de cálculo</vt:lpstr>
      <vt:lpstr>Estructura del sistema financiero guatemalteco</vt:lpstr>
      <vt:lpstr>Autoridades EN EL SISTEMA FINANCIERO</vt:lpstr>
      <vt:lpstr>Actores del sistema</vt:lpstr>
      <vt:lpstr>Profundización bancaria</vt:lpstr>
      <vt:lpstr>Mercado financiero SUPERVISADO</vt:lpstr>
      <vt:lpstr>11 grupos financieros</vt:lpstr>
      <vt:lpstr>62 integrantes de grupos financieros</vt:lpstr>
      <vt:lpstr>Banco de Guatemala (BALANCE GENERAL MILONES QUETZALES) </vt:lpstr>
      <vt:lpstr>18 bancos: sistema bancario</vt:lpstr>
      <vt:lpstr>18 bancos: sistema bancario</vt:lpstr>
      <vt:lpstr>14 Financieras: banco de inversión</vt:lpstr>
      <vt:lpstr>Banca offshore</vt:lpstr>
      <vt:lpstr>AGREGADOS FINANCIEROS (MILLONES DE QUETZALES)</vt:lpstr>
      <vt:lpstr>Agregados financieros (Dolarizados – millones de dólares)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Estructura del sistema financiero guatemalteco</dc:title>
  <dc:creator>Juan José Morales</dc:creator>
  <cp:lastModifiedBy>WinuE</cp:lastModifiedBy>
  <cp:revision>25</cp:revision>
  <dcterms:created xsi:type="dcterms:W3CDTF">2011-01-27T21:00:44Z</dcterms:created>
  <dcterms:modified xsi:type="dcterms:W3CDTF">2012-06-03T18:36:42Z</dcterms:modified>
</cp:coreProperties>
</file>